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1"/>
    <p:sldMasterId id="2147483650" r:id="rId2"/>
  </p:sldMasterIdLst>
  <p:notesMasterIdLst>
    <p:notesMasterId r:id="rId69"/>
  </p:notesMasterIdLst>
  <p:sldIdLst>
    <p:sldId id="334" r:id="rId3"/>
    <p:sldId id="611" r:id="rId4"/>
    <p:sldId id="258" r:id="rId5"/>
    <p:sldId id="517" r:id="rId6"/>
    <p:sldId id="520" r:id="rId7"/>
    <p:sldId id="518" r:id="rId8"/>
    <p:sldId id="521" r:id="rId9"/>
    <p:sldId id="519" r:id="rId10"/>
    <p:sldId id="522" r:id="rId11"/>
    <p:sldId id="523" r:id="rId12"/>
    <p:sldId id="613" r:id="rId13"/>
    <p:sldId id="548" r:id="rId14"/>
    <p:sldId id="549" r:id="rId15"/>
    <p:sldId id="550" r:id="rId16"/>
    <p:sldId id="617" r:id="rId17"/>
    <p:sldId id="552" r:id="rId18"/>
    <p:sldId id="618" r:id="rId19"/>
    <p:sldId id="526" r:id="rId20"/>
    <p:sldId id="528" r:id="rId21"/>
    <p:sldId id="619" r:id="rId22"/>
    <p:sldId id="516" r:id="rId23"/>
    <p:sldId id="527" r:id="rId24"/>
    <p:sldId id="557" r:id="rId25"/>
    <p:sldId id="558" r:id="rId26"/>
    <p:sldId id="560" r:id="rId27"/>
    <p:sldId id="561" r:id="rId28"/>
    <p:sldId id="556" r:id="rId29"/>
    <p:sldId id="562" r:id="rId30"/>
    <p:sldId id="620" r:id="rId31"/>
    <p:sldId id="577" r:id="rId32"/>
    <p:sldId id="563" r:id="rId33"/>
    <p:sldId id="607" r:id="rId34"/>
    <p:sldId id="565" r:id="rId35"/>
    <p:sldId id="576" r:id="rId36"/>
    <p:sldId id="590" r:id="rId37"/>
    <p:sldId id="593" r:id="rId38"/>
    <p:sldId id="594" r:id="rId39"/>
    <p:sldId id="592" r:id="rId40"/>
    <p:sldId id="589" r:id="rId41"/>
    <p:sldId id="591" r:id="rId42"/>
    <p:sldId id="595" r:id="rId43"/>
    <p:sldId id="569" r:id="rId44"/>
    <p:sldId id="621" r:id="rId45"/>
    <p:sldId id="583" r:id="rId46"/>
    <p:sldId id="570" r:id="rId47"/>
    <p:sldId id="580" r:id="rId48"/>
    <p:sldId id="596" r:id="rId49"/>
    <p:sldId id="571" r:id="rId50"/>
    <p:sldId id="579" r:id="rId51"/>
    <p:sldId id="578" r:id="rId52"/>
    <p:sldId id="588" r:id="rId53"/>
    <p:sldId id="587" r:id="rId54"/>
    <p:sldId id="585" r:id="rId55"/>
    <p:sldId id="606" r:id="rId56"/>
    <p:sldId id="622" r:id="rId57"/>
    <p:sldId id="586" r:id="rId58"/>
    <p:sldId id="564" r:id="rId59"/>
    <p:sldId id="572" r:id="rId60"/>
    <p:sldId id="574" r:id="rId61"/>
    <p:sldId id="573" r:id="rId62"/>
    <p:sldId id="567" r:id="rId63"/>
    <p:sldId id="566" r:id="rId64"/>
    <p:sldId id="568" r:id="rId65"/>
    <p:sldId id="584" r:id="rId66"/>
    <p:sldId id="608" r:id="rId67"/>
    <p:sldId id="609" r:id="rId68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002E"/>
    <a:srgbClr val="4A9D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7588" autoAdjust="0"/>
  </p:normalViewPr>
  <p:slideViewPr>
    <p:cSldViewPr snapToGrid="0" snapToObjects="1" showGuides="1">
      <p:cViewPr varScale="1">
        <p:scale>
          <a:sx n="93" d="100"/>
          <a:sy n="93" d="100"/>
        </p:scale>
        <p:origin x="1134" y="5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6C737-D35E-40A9-BC8F-8CDF93DF532B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5D96D7-8B87-418A-BE60-160BFF9C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387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The_Pentagon" TargetMode="External"/><Relationship Id="rId3" Type="http://schemas.openxmlformats.org/officeDocument/2006/relationships/hyperlink" Target="https://en.wikipedia.org/wiki/Hypersonic_Air-breathing_Weapon_Concept" TargetMode="External"/><Relationship Id="rId7" Type="http://schemas.openxmlformats.org/officeDocument/2006/relationships/hyperlink" Target="https://en.wikipedia.org/wiki/Russia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2022_Russian_invasion_of_Ukraine" TargetMode="External"/><Relationship Id="rId5" Type="http://schemas.openxmlformats.org/officeDocument/2006/relationships/hyperlink" Target="https://en.wikipedia.org/wiki/Scramjet#cite_note-DARPA_2021-09-27-30" TargetMode="External"/><Relationship Id="rId10" Type="http://schemas.openxmlformats.org/officeDocument/2006/relationships/hyperlink" Target="https://en.wikipedia.org/wiki/Scramjet#cite_note-32" TargetMode="External"/><Relationship Id="rId4" Type="http://schemas.openxmlformats.org/officeDocument/2006/relationships/hyperlink" Target="https://en.wikipedia.org/wiki/Cruise_missile" TargetMode="External"/><Relationship Id="rId9" Type="http://schemas.openxmlformats.org/officeDocument/2006/relationships/hyperlink" Target="https://en.wikipedia.org/wiki/Scramjet#cite_note-31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https://www.youtube.com/watch?v=AF55oyAJDBk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13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654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643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energy density of kerosene? 12 kWh/kg for kerosene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587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here drives an SUV? Takes a cruise?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5540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in </a:t>
            </a:r>
            <a:r>
              <a:rPr lang="en-US" dirty="0" err="1"/>
              <a:t>hrs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332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130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Contents from this slide deck is sourced and adapted from Aircraft Design 1 Course. Content by Dr. </a:t>
            </a:r>
            <a:r>
              <a:rPr lang="en-US" sz="1800" b="1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Arvind. G. Rao and prof </a:t>
            </a:r>
            <a:r>
              <a:rPr lang="en-US" sz="1800" b="1" i="1" u="none" strike="noStrike" baseline="0" dirty="0">
                <a:solidFill>
                  <a:srgbClr val="FFFFFF"/>
                </a:solidFill>
                <a:latin typeface="Times New Roman" panose="02020603050405020304" pitchFamily="18" charset="0"/>
              </a:rPr>
              <a:t>J.P. van </a:t>
            </a:r>
            <a:r>
              <a:rPr lang="en-US" sz="1800" b="1" i="1" u="none" strike="noStrike" baseline="0" dirty="0" err="1">
                <a:solidFill>
                  <a:srgbClr val="FFFFFF"/>
                </a:solidFill>
                <a:latin typeface="Times New Roman" panose="02020603050405020304" pitchFamily="18" charset="0"/>
              </a:rPr>
              <a:t>Buijtenen</a:t>
            </a:r>
            <a:r>
              <a:rPr lang="en-US" dirty="0"/>
              <a:t> from Delft, University of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3282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0482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989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Contents from this slide deck is sourced and adapted from Aircraft Design 1 Course. Content by Dr. </a:t>
            </a:r>
            <a:r>
              <a:rPr lang="en-US" sz="1800" b="1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Arvind. G. Rao and prof </a:t>
            </a:r>
            <a:r>
              <a:rPr lang="en-US" sz="1800" b="1" i="1" u="none" strike="noStrike" baseline="0" dirty="0">
                <a:solidFill>
                  <a:srgbClr val="FFFFFF"/>
                </a:solidFill>
                <a:latin typeface="Times New Roman" panose="02020603050405020304" pitchFamily="18" charset="0"/>
              </a:rPr>
              <a:t>J.P. van </a:t>
            </a:r>
            <a:r>
              <a:rPr lang="en-US" sz="1800" b="1" i="1" u="none" strike="noStrike" baseline="0" dirty="0" err="1">
                <a:solidFill>
                  <a:srgbClr val="FFFFFF"/>
                </a:solidFill>
                <a:latin typeface="Times New Roman" panose="02020603050405020304" pitchFamily="18" charset="0"/>
              </a:rPr>
              <a:t>Buijtenen</a:t>
            </a:r>
            <a:r>
              <a:rPr lang="en-US" dirty="0"/>
              <a:t> from Delft, University of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75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Contents from this slide deck is sourced and adapted from Aircraft Design 1 Course. Content by Dr. </a:t>
            </a:r>
            <a:r>
              <a:rPr lang="en-US" sz="1800" b="1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Arvind. G. Rao and prof </a:t>
            </a:r>
            <a:r>
              <a:rPr lang="en-US" sz="1800" b="1" i="1" u="none" strike="noStrike" baseline="0" dirty="0">
                <a:solidFill>
                  <a:srgbClr val="FFFFFF"/>
                </a:solidFill>
                <a:latin typeface="Times New Roman" panose="02020603050405020304" pitchFamily="18" charset="0"/>
              </a:rPr>
              <a:t>J.P. van </a:t>
            </a:r>
            <a:r>
              <a:rPr lang="en-US" sz="1800" b="1" i="1" u="none" strike="noStrike" baseline="0" dirty="0" err="1">
                <a:solidFill>
                  <a:srgbClr val="FFFFFF"/>
                </a:solidFill>
                <a:latin typeface="Times New Roman" panose="02020603050405020304" pitchFamily="18" charset="0"/>
              </a:rPr>
              <a:t>Buijtenen</a:t>
            </a:r>
            <a:r>
              <a:rPr lang="en-US" dirty="0"/>
              <a:t> from Delft, University of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434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1-2 compression, energy is the shaded area</a:t>
            </a:r>
          </a:p>
          <a:p>
            <a:r>
              <a:rPr lang="en-US" dirty="0"/>
              <a:t>2-3 boom</a:t>
            </a:r>
          </a:p>
          <a:p>
            <a:r>
              <a:rPr lang="en-US" dirty="0"/>
              <a:t>3-4 out</a:t>
            </a:r>
          </a:p>
          <a:p>
            <a:r>
              <a:rPr lang="en-US" dirty="0"/>
              <a:t>h enthalpy is a function of temperature 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 </a:t>
            </a:r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H = E + PV.</a:t>
            </a:r>
          </a:p>
          <a:p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According to the law of energy conservation, the change in internal energy is equal to the heat transferred to, less the work done by, the system</a:t>
            </a:r>
            <a:endParaRPr lang="en-US" dirty="0"/>
          </a:p>
          <a:p>
            <a:r>
              <a:rPr lang="en-US" dirty="0"/>
              <a:t>S = entropy</a:t>
            </a:r>
          </a:p>
          <a:p>
            <a:r>
              <a:rPr lang="en-US" dirty="0"/>
              <a:t>V volume</a:t>
            </a:r>
          </a:p>
          <a:p>
            <a:r>
              <a:rPr lang="en-US" dirty="0"/>
              <a:t>p pressure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9829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1 -&gt; 2 is vertical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409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 done, providing work</a:t>
            </a:r>
          </a:p>
          <a:p>
            <a:r>
              <a:rPr lang="en-US" dirty="0"/>
              <a:t>Providing heat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2326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effectLst/>
              </a:rPr>
              <a:t>Gamma =  Cp/CV (ratio of specific heats for the gas)</a:t>
            </a:r>
          </a:p>
          <a:p>
            <a:pPr marL="342900" lvl="0" indent="-342900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 err="1">
                <a:effectLst/>
              </a:rPr>
              <a:t>T_g</a:t>
            </a:r>
            <a:r>
              <a:rPr lang="en-US" dirty="0">
                <a:effectLst/>
              </a:rPr>
              <a:t>=T_3 - T_2 + T_1  </a:t>
            </a:r>
          </a:p>
          <a:p>
            <a:pPr marL="457200" marR="0"/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=T_3-T_1 ((T_2/T_1 )  - T_1 / T_1 )</a:t>
            </a:r>
          </a:p>
          <a:p>
            <a:pPr marL="457200" marR="0"/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=T_3-T_1 ((P_2/P_1 )^((γ-1)/γ) - T_1/T_1 ) (where the relation for adiabatic compression was used  T_2/T_1= (P_2/P_1 )^((γ-1)/γ) 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9671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3846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110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Maximize the area, the green area is maximized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1356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Non-ideal vs ideal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304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Contents from this slide deck is sourced and adapted from Aircraft Design 1 Course. Content by Dr. </a:t>
            </a:r>
            <a:r>
              <a:rPr lang="en-US" sz="1800" b="1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Arvind. G. Rao and prof </a:t>
            </a:r>
            <a:r>
              <a:rPr lang="en-US" sz="1800" b="1" i="1" u="none" strike="noStrike" baseline="0" dirty="0">
                <a:solidFill>
                  <a:srgbClr val="FFFFFF"/>
                </a:solidFill>
                <a:latin typeface="Times New Roman" panose="02020603050405020304" pitchFamily="18" charset="0"/>
              </a:rPr>
              <a:t>J.P. van </a:t>
            </a:r>
            <a:r>
              <a:rPr lang="en-US" sz="1800" b="1" i="1" u="none" strike="noStrike" baseline="0" dirty="0" err="1">
                <a:solidFill>
                  <a:srgbClr val="FFFFFF"/>
                </a:solidFill>
                <a:latin typeface="Times New Roman" panose="02020603050405020304" pitchFamily="18" charset="0"/>
              </a:rPr>
              <a:t>Buijtenen</a:t>
            </a:r>
            <a:r>
              <a:rPr lang="en-US" dirty="0"/>
              <a:t> from Delft, University of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78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Efficiency vs speed.</a:t>
            </a:r>
          </a:p>
          <a:p>
            <a:endParaRPr lang="en-US" dirty="0"/>
          </a:p>
          <a:p>
            <a:r>
              <a:rPr lang="en-US" dirty="0"/>
              <a:t>Ram effect in turboprop/fan/bypass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516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409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Turboshaft, primarily compression and acceleration in the prop. Energy comes from the turbine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6331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338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2919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require a flow reversal in an axial compressor</a:t>
            </a:r>
          </a:p>
          <a:p>
            <a:r>
              <a:rPr lang="en-US" dirty="0"/>
              <a:t>Stator vanes drop velocity, clean flow and increase pressure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025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Highly compressed flow enters the combustor</a:t>
            </a:r>
          </a:p>
          <a:p>
            <a:r>
              <a:rPr lang="en-US" dirty="0"/>
              <a:t>Operating conditions: Flow during take-off/landing/cruise/climb</a:t>
            </a:r>
          </a:p>
          <a:p>
            <a:r>
              <a:rPr lang="en-US" dirty="0"/>
              <a:t>Jet A1, ethanol</a:t>
            </a:r>
          </a:p>
          <a:p>
            <a:r>
              <a:rPr lang="en-US" dirty="0"/>
              <a:t>Discuss picture, flow. Part of the flow is cooling. Left to right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9376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and annular, can is isolated combustion types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3598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“automatic relight”</a:t>
            </a:r>
          </a:p>
          <a:p>
            <a:r>
              <a:rPr lang="en-US" dirty="0"/>
              <a:t>Losing a can would upset the symmetry, causing vibrational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0643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Minimum power out of the flow to keep the engine running,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3663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3d printing, channels and complexity, (lost wax casting and </a:t>
            </a:r>
            <a:r>
              <a:rPr lang="en-US" dirty="0" err="1"/>
              <a:t>cnc</a:t>
            </a:r>
            <a:r>
              <a:rPr lang="en-US" dirty="0"/>
              <a:t> machining)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2506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Rotary compression and turbine, flow has lots of bends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83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Pressure in and out</a:t>
            </a:r>
          </a:p>
          <a:p>
            <a:r>
              <a:rPr lang="en-US" dirty="0"/>
              <a:t>An Area through which the air escapes.</a:t>
            </a:r>
          </a:p>
          <a:p>
            <a:endParaRPr lang="en-US" dirty="0"/>
          </a:p>
          <a:p>
            <a:r>
              <a:rPr lang="en-US" dirty="0"/>
              <a:t>Note </a:t>
            </a:r>
            <a:r>
              <a:rPr lang="en-US" dirty="0" err="1"/>
              <a:t>mdot</a:t>
            </a:r>
            <a:r>
              <a:rPr lang="en-US" dirty="0"/>
              <a:t> is flow rate (kg/s) and </a:t>
            </a:r>
            <a:r>
              <a:rPr lang="en-US" dirty="0" err="1"/>
              <a:t>c_s</a:t>
            </a:r>
            <a:r>
              <a:rPr lang="en-US" dirty="0"/>
              <a:t> = stream/escape velocity and c_</a:t>
            </a:r>
            <a:r>
              <a:rPr lang="en-US"/>
              <a:t>0 is reaction </a:t>
            </a:r>
            <a:r>
              <a:rPr lang="en-US" dirty="0"/>
              <a:t>velocity (m/s)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6737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9799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960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2709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Much more efficient, relative velocity (see propulsion class)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22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Isotropic line moves up, very inefficient</a:t>
            </a:r>
          </a:p>
          <a:p>
            <a:r>
              <a:rPr lang="en-US" dirty="0"/>
              <a:t>Vector nozzle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1486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high-bypass turbofan. Transonic is to be avoided by slowing down flow and ram effect</a:t>
            </a:r>
          </a:p>
          <a:p>
            <a:endParaRPr lang="en-US" dirty="0"/>
          </a:p>
          <a:p>
            <a:r>
              <a:rPr lang="en-US" dirty="0"/>
              <a:t>Geared down turbofan slowing down the front blade allowing more energy to go in without breaking the sound barrier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796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326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301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50607"/>
                </a:solidFill>
                <a:effectLst/>
                <a:latin typeface="georgia" panose="02040502050405020303" pitchFamily="18" charset="0"/>
              </a:rPr>
              <a:t>“During engine start, rising fuel pressure in the fuel control signaled the ignition system that a metered amount of TEB could be injected into the engine combustion section, after the pilot moved the throttle from cut-off to the idle position. Preceded slightly by fuel, the TEB (</a:t>
            </a:r>
            <a:r>
              <a:rPr lang="en-US" b="0" i="0" dirty="0" err="1">
                <a:solidFill>
                  <a:srgbClr val="050607"/>
                </a:solidFill>
                <a:effectLst/>
                <a:latin typeface="georgia" panose="02040502050405020303" pitchFamily="18" charset="0"/>
              </a:rPr>
              <a:t>triethylborane</a:t>
            </a:r>
            <a:r>
              <a:rPr lang="en-US" b="0" i="0" dirty="0">
                <a:solidFill>
                  <a:srgbClr val="050607"/>
                </a:solidFill>
                <a:effectLst/>
                <a:latin typeface="georgia" panose="02040502050405020303" pitchFamily="18" charset="0"/>
              </a:rPr>
              <a:t>) exploded and ignited the JP-7.”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407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On 27 September 2021, DARPA announced successful flight of its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Hypersonic Air-breathing Weapon Concept"/>
              </a:rPr>
              <a:t>Hypersonic Air-breathing Weapon Concept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scramjet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Cruise missile"/>
              </a:rPr>
              <a:t>cruise missile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/>
              </a:rPr>
              <a:t>[30]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Another successful test was carried out in mid-March 2022 amid the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2022 Russian invasion of Ukraine"/>
              </a:rPr>
              <a:t>Russian invasion of Ukraine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Details were kept secret to avoid escalating tension with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Russia"/>
              </a:rPr>
              <a:t>Russia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only to be revealed by an unnamed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8" tooltip="The Pentagon"/>
              </a:rPr>
              <a:t>Pentagon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official in early April.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9"/>
              </a:rPr>
              <a:t>[31]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0"/>
              </a:rPr>
              <a:t>[32]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096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imagine we magically attach a compressor to it and add air as it escapes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9591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Electric engines?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6833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5307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Contents from this slide deck is sourced and adapted from Aircraft Design 1 Course. Content by Dr. </a:t>
            </a:r>
            <a:r>
              <a:rPr lang="en-US" sz="1800" b="1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Arvind. G. Rao and prof </a:t>
            </a:r>
            <a:r>
              <a:rPr lang="en-US" sz="1800" b="1" i="1" u="none" strike="noStrike" baseline="0" dirty="0">
                <a:solidFill>
                  <a:srgbClr val="FFFFFF"/>
                </a:solidFill>
                <a:latin typeface="Times New Roman" panose="02020603050405020304" pitchFamily="18" charset="0"/>
              </a:rPr>
              <a:t>J.P. van </a:t>
            </a:r>
            <a:r>
              <a:rPr lang="en-US" sz="1800" b="1" i="1" u="none" strike="noStrike" baseline="0" dirty="0" err="1">
                <a:solidFill>
                  <a:srgbClr val="FFFFFF"/>
                </a:solidFill>
                <a:latin typeface="Times New Roman" panose="02020603050405020304" pitchFamily="18" charset="0"/>
              </a:rPr>
              <a:t>Buijtenen</a:t>
            </a:r>
            <a:r>
              <a:rPr lang="en-US" dirty="0"/>
              <a:t> from Delft, University of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262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3309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 = speed</a:t>
            </a:r>
          </a:p>
          <a:p>
            <a:endParaRPr lang="en-US" dirty="0"/>
          </a:p>
          <a:p>
            <a:r>
              <a:rPr lang="en-US" dirty="0"/>
              <a:t>Non-</a:t>
            </a:r>
            <a:r>
              <a:rPr lang="en-US" dirty="0" err="1"/>
              <a:t>dimensionalize</a:t>
            </a:r>
            <a:r>
              <a:rPr lang="en-US" dirty="0"/>
              <a:t> as much as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9820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Sfc</a:t>
            </a:r>
            <a:r>
              <a:rPr lang="en-US" dirty="0"/>
              <a:t> = ambient velocity / total efficiency * heat capacity</a:t>
            </a:r>
          </a:p>
          <a:p>
            <a:endParaRPr lang="en-US" dirty="0"/>
          </a:p>
          <a:p>
            <a:r>
              <a:rPr lang="en-US" dirty="0"/>
              <a:t>R specific gas constant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399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Trends with bypass ratio,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515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7941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 of conversions of energy, these are all theoretical. Other forms (boundary drag) also exist.</a:t>
            </a:r>
          </a:p>
          <a:p>
            <a:r>
              <a:rPr lang="en-US" dirty="0"/>
              <a:t>1. Efficiency of the combustion 2. work done by gas generator / mass flow and change in temperature 3. power of the gas going out / work done by gas generator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4561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706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the compressor in front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2263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Comparing with losses against ideal processes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32652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59113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 power required and min drag power.</a:t>
            </a:r>
          </a:p>
          <a:p>
            <a:r>
              <a:rPr lang="en-US" dirty="0"/>
              <a:t>What if power required if the velocity moves to zero?</a:t>
            </a:r>
          </a:p>
          <a:p>
            <a:r>
              <a:rPr lang="en-US" dirty="0"/>
              <a:t>In helicopters a certain power </a:t>
            </a:r>
            <a:r>
              <a:rPr lang="en-US"/>
              <a:t>is required for hover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385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it a fuel-based compressor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999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Turbofan, bypass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93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Suck squeeze bang blow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238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4220763"/>
            <a:ext cx="10363200" cy="91673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210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1029" y="4441416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16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41029" y="612788"/>
            <a:ext cx="7315200" cy="36716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/>
            </a:lvl1pPr>
            <a:lvl2pPr marL="192881" indent="0">
              <a:buNone/>
              <a:defRPr sz="1181"/>
            </a:lvl2pPr>
            <a:lvl3pPr marL="385763" indent="0">
              <a:buNone/>
              <a:defRPr sz="1013"/>
            </a:lvl3pPr>
            <a:lvl4pPr marL="578644" indent="0">
              <a:buNone/>
              <a:defRPr sz="844"/>
            </a:lvl4pPr>
            <a:lvl5pPr marL="771525" indent="0">
              <a:buNone/>
              <a:defRPr sz="844"/>
            </a:lvl5pPr>
            <a:lvl6pPr marL="964406" indent="0">
              <a:buNone/>
              <a:defRPr sz="844"/>
            </a:lvl6pPr>
            <a:lvl7pPr marL="1157288" indent="0">
              <a:buNone/>
              <a:defRPr sz="844"/>
            </a:lvl7pPr>
            <a:lvl8pPr marL="1350169" indent="0">
              <a:buNone/>
              <a:defRPr sz="844"/>
            </a:lvl8pPr>
            <a:lvl9pPr marL="1543050" indent="0">
              <a:buNone/>
              <a:defRPr sz="844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41029" y="5008154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192881" indent="0">
              <a:buNone/>
              <a:defRPr sz="506"/>
            </a:lvl2pPr>
            <a:lvl3pPr marL="385763" indent="0">
              <a:buNone/>
              <a:defRPr sz="422"/>
            </a:lvl3pPr>
            <a:lvl4pPr marL="578644" indent="0">
              <a:buNone/>
              <a:defRPr sz="380"/>
            </a:lvl4pPr>
            <a:lvl5pPr marL="771525" indent="0">
              <a:buNone/>
              <a:defRPr sz="380"/>
            </a:lvl5pPr>
            <a:lvl6pPr marL="964406" indent="0">
              <a:buNone/>
              <a:defRPr sz="380"/>
            </a:lvl6pPr>
            <a:lvl7pPr marL="1157288" indent="0">
              <a:buNone/>
              <a:defRPr sz="380"/>
            </a:lvl7pPr>
            <a:lvl8pPr marL="1350169" indent="0">
              <a:buNone/>
              <a:defRPr sz="380"/>
            </a:lvl8pPr>
            <a:lvl9pPr marL="1543050" indent="0">
              <a:buNone/>
              <a:defRPr sz="3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7983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4220763"/>
            <a:ext cx="10363200" cy="91673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70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1928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85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786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644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1572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350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44252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CF29C22-DAA5-40E5-9652-69E2EF57603E}"/>
              </a:ext>
            </a:extLst>
          </p:cNvPr>
          <p:cNvSpPr/>
          <p:nvPr userDrawn="1"/>
        </p:nvSpPr>
        <p:spPr>
          <a:xfrm>
            <a:off x="0" y="0"/>
            <a:ext cx="12192000" cy="5961529"/>
          </a:xfrm>
          <a:prstGeom prst="rect">
            <a:avLst/>
          </a:prstGeom>
          <a:solidFill>
            <a:srgbClr val="97002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5F4152-6B85-4757-B724-7A1CF1111B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95082" y="117861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[New Section/Sub-Section Topic]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E0E08C0-7FB0-4AD9-AFE6-05A27DE004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4106" y="1783975"/>
            <a:ext cx="4876800" cy="406997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1928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85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786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644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1572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350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[List of New Section/Topic Sub-Sections/Topics]</a:t>
            </a:r>
          </a:p>
          <a:p>
            <a:r>
              <a:rPr lang="en-US" dirty="0"/>
              <a:t>#.1 Sub-Section/Topic 1</a:t>
            </a:r>
          </a:p>
          <a:p>
            <a:r>
              <a:rPr lang="en-US" dirty="0"/>
              <a:t>#.2 Sub-Section/Topic 2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#. # Sub-Section/Topic #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378B3B-B4E7-4E2B-878C-C03099A52A23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490881" y="1783975"/>
            <a:ext cx="6485965" cy="41081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192882" indent="0">
              <a:buNone/>
              <a:defRPr sz="2000"/>
            </a:lvl2pPr>
            <a:lvl3pPr marL="385763" indent="0">
              <a:buNone/>
              <a:defRPr sz="1600"/>
            </a:lvl3pPr>
            <a:lvl4pPr marL="578644" indent="0">
              <a:buNone/>
              <a:defRPr sz="1200"/>
            </a:lvl4pPr>
            <a:lvl5pPr marL="771525" indent="0">
              <a:buNone/>
              <a:defRPr sz="1200"/>
            </a:lvl5pPr>
          </a:lstStyle>
          <a:p>
            <a:pPr lvl="0"/>
            <a:r>
              <a:rPr lang="en-US" dirty="0"/>
              <a:t>[New Section/Topic Picture]</a:t>
            </a:r>
          </a:p>
        </p:txBody>
      </p:sp>
    </p:spTree>
    <p:extLst>
      <p:ext uri="{BB962C8B-B14F-4D97-AF65-F5344CB8AC3E}">
        <p14:creationId xmlns:p14="http://schemas.microsoft.com/office/powerpoint/2010/main" val="1278974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anchor="t"/>
          <a:lstStyle>
            <a:lvl1pPr algn="l"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7"/>
            <a:ext cx="10972800" cy="410811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8719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324" y="4406913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2800" b="1" cap="all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032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192881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591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591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591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591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591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5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3760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anchor="t"/>
          <a:lstStyle>
            <a:lvl1pPr algn="l"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17225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17225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6704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anchor="t"/>
          <a:lstStyle>
            <a:lvl1pPr algn="l"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80"/>
            <a:ext cx="5386917" cy="3571927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2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6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6" y="2174880"/>
            <a:ext cx="5389033" cy="3571927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2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2257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anchor="t"/>
          <a:lstStyle>
            <a:lvl1pPr algn="l"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6555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  <a:prstGeom prst="rect">
            <a:avLst/>
          </a:prstGeom>
        </p:spPr>
        <p:txBody>
          <a:bodyPr anchor="t"/>
          <a:lstStyle>
            <a:lvl1pPr algn="l">
              <a:defRPr sz="24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63"/>
            <a:ext cx="6815667" cy="54609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844"/>
            </a:lvl6pPr>
            <a:lvl7pPr>
              <a:defRPr sz="844"/>
            </a:lvl7pPr>
            <a:lvl8pPr>
              <a:defRPr sz="844"/>
            </a:lvl8pPr>
            <a:lvl9pPr>
              <a:defRPr sz="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1"/>
            <a:ext cx="4011084" cy="42988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192881" indent="0">
              <a:buNone/>
              <a:defRPr sz="506"/>
            </a:lvl2pPr>
            <a:lvl3pPr marL="385763" indent="0">
              <a:buNone/>
              <a:defRPr sz="422"/>
            </a:lvl3pPr>
            <a:lvl4pPr marL="578644" indent="0">
              <a:buNone/>
              <a:defRPr sz="380"/>
            </a:lvl4pPr>
            <a:lvl5pPr marL="771525" indent="0">
              <a:buNone/>
              <a:defRPr sz="380"/>
            </a:lvl5pPr>
            <a:lvl6pPr marL="964406" indent="0">
              <a:buNone/>
              <a:defRPr sz="380"/>
            </a:lvl6pPr>
            <a:lvl7pPr marL="1157288" indent="0">
              <a:buNone/>
              <a:defRPr sz="380"/>
            </a:lvl7pPr>
            <a:lvl8pPr marL="1350169" indent="0">
              <a:buNone/>
              <a:defRPr sz="380"/>
            </a:lvl8pPr>
            <a:lvl9pPr marL="1543050" indent="0">
              <a:buNone/>
              <a:defRPr sz="3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0590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 descr="Logo Up ba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46"/>
          <a:stretch/>
        </p:blipFill>
        <p:spPr bwMode="auto">
          <a:xfrm>
            <a:off x="3" y="5811852"/>
            <a:ext cx="12189884" cy="1046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EAC6F5-8B02-4EF7-9115-DC05E622749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00276" y="282402"/>
            <a:ext cx="7789341" cy="432994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txStyles>
    <p:titleStyle>
      <a:lvl1pPr algn="ctr" defTabSz="192881" rtl="0" eaLnBrk="1" fontAlgn="base" hangingPunct="1">
        <a:spcBef>
          <a:spcPct val="0"/>
        </a:spcBef>
        <a:spcAft>
          <a:spcPct val="0"/>
        </a:spcAft>
        <a:defRPr sz="1856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192881" rtl="0" eaLnBrk="1" fontAlgn="base" hangingPunct="1">
        <a:spcBef>
          <a:spcPct val="0"/>
        </a:spcBef>
        <a:spcAft>
          <a:spcPct val="0"/>
        </a:spcAft>
        <a:defRPr sz="185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192881" rtl="0" eaLnBrk="1" fontAlgn="base" hangingPunct="1">
        <a:spcBef>
          <a:spcPct val="0"/>
        </a:spcBef>
        <a:spcAft>
          <a:spcPct val="0"/>
        </a:spcAft>
        <a:defRPr sz="185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192881" rtl="0" eaLnBrk="1" fontAlgn="base" hangingPunct="1">
        <a:spcBef>
          <a:spcPct val="0"/>
        </a:spcBef>
        <a:spcAft>
          <a:spcPct val="0"/>
        </a:spcAft>
        <a:defRPr sz="185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192881" rtl="0" eaLnBrk="1" fontAlgn="base" hangingPunct="1">
        <a:spcBef>
          <a:spcPct val="0"/>
        </a:spcBef>
        <a:spcAft>
          <a:spcPct val="0"/>
        </a:spcAft>
        <a:defRPr sz="185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192881" algn="ctr" defTabSz="192881" rtl="0" eaLnBrk="1" fontAlgn="base" hangingPunct="1">
        <a:spcBef>
          <a:spcPct val="0"/>
        </a:spcBef>
        <a:spcAft>
          <a:spcPct val="0"/>
        </a:spcAft>
        <a:defRPr sz="185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385763" algn="ctr" defTabSz="192881" rtl="0" eaLnBrk="1" fontAlgn="base" hangingPunct="1">
        <a:spcBef>
          <a:spcPct val="0"/>
        </a:spcBef>
        <a:spcAft>
          <a:spcPct val="0"/>
        </a:spcAft>
        <a:defRPr sz="185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578644" algn="ctr" defTabSz="192881" rtl="0" eaLnBrk="1" fontAlgn="base" hangingPunct="1">
        <a:spcBef>
          <a:spcPct val="0"/>
        </a:spcBef>
        <a:spcAft>
          <a:spcPct val="0"/>
        </a:spcAft>
        <a:defRPr sz="185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771525" algn="ctr" defTabSz="192881" rtl="0" eaLnBrk="1" fontAlgn="base" hangingPunct="1">
        <a:spcBef>
          <a:spcPct val="0"/>
        </a:spcBef>
        <a:spcAft>
          <a:spcPct val="0"/>
        </a:spcAft>
        <a:defRPr sz="185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144661" indent="-144661" algn="l" defTabSz="192881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35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313433" indent="-120551" algn="l" defTabSz="192881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181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482204" indent="-96441" algn="l" defTabSz="192881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013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675085" indent="-96441" algn="l" defTabSz="192881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844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867966" indent="-96441" algn="l" defTabSz="192881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844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060847" indent="-96441" algn="l" defTabSz="192881" rtl="0" eaLnBrk="1" latinLnBrk="0" hangingPunct="1">
        <a:spcBef>
          <a:spcPct val="20000"/>
        </a:spcBef>
        <a:buFont typeface="Arial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192881" rtl="0" eaLnBrk="1" latinLnBrk="0" hangingPunct="1">
        <a:spcBef>
          <a:spcPct val="20000"/>
        </a:spcBef>
        <a:buFont typeface="Arial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192881" rtl="0" eaLnBrk="1" latinLnBrk="0" hangingPunct="1">
        <a:spcBef>
          <a:spcPct val="20000"/>
        </a:spcBef>
        <a:buFont typeface="Arial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192881" rtl="0" eaLnBrk="1" latinLnBrk="0" hangingPunct="1">
        <a:spcBef>
          <a:spcPct val="20000"/>
        </a:spcBef>
        <a:buFont typeface="Arial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3DBE5CF-ABBB-410C-822C-4016CD410C6F}"/>
              </a:ext>
            </a:extLst>
          </p:cNvPr>
          <p:cNvSpPr/>
          <p:nvPr userDrawn="1"/>
        </p:nvSpPr>
        <p:spPr>
          <a:xfrm>
            <a:off x="2" y="5956928"/>
            <a:ext cx="12191999" cy="901072"/>
          </a:xfrm>
          <a:prstGeom prst="rect">
            <a:avLst/>
          </a:prstGeom>
          <a:solidFill>
            <a:srgbClr val="97002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7" descr="bottom garnet bar.png">
            <a:extLst>
              <a:ext uri="{FF2B5EF4-FFF2-40B4-BE49-F238E27FC236}">
                <a16:creationId xmlns:a16="http://schemas.microsoft.com/office/drawing/2014/main" id="{116F2435-A4A8-49C8-B18E-2A548E2AFC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42"/>
          <a:stretch/>
        </p:blipFill>
        <p:spPr bwMode="auto">
          <a:xfrm>
            <a:off x="1" y="5969209"/>
            <a:ext cx="4531659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F69E46-A192-4357-A367-99BF5352D745}"/>
              </a:ext>
            </a:extLst>
          </p:cNvPr>
          <p:cNvSpPr txBox="1"/>
          <p:nvPr userDrawn="1"/>
        </p:nvSpPr>
        <p:spPr>
          <a:xfrm>
            <a:off x="11545017" y="6482527"/>
            <a:ext cx="646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574A9693-E5FD-411F-A0B0-46A75F5C6BF1}" type="slidenum">
              <a:rPr lang="en-US" smtClean="0">
                <a:solidFill>
                  <a:schemeClr val="bg1"/>
                </a:solidFill>
              </a:rPr>
              <a:pPr algn="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02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3" r:id="rId10"/>
  </p:sldLayoutIdLst>
  <p:txStyles>
    <p:titleStyle>
      <a:lvl1pPr algn="ctr" defTabSz="192881" rtl="0" fontAlgn="base">
        <a:spcBef>
          <a:spcPct val="0"/>
        </a:spcBef>
        <a:spcAft>
          <a:spcPct val="0"/>
        </a:spcAft>
        <a:defRPr sz="1856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192881" rtl="0" fontAlgn="base">
        <a:spcBef>
          <a:spcPct val="0"/>
        </a:spcBef>
        <a:spcAft>
          <a:spcPct val="0"/>
        </a:spcAft>
        <a:defRPr sz="185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192881" rtl="0" fontAlgn="base">
        <a:spcBef>
          <a:spcPct val="0"/>
        </a:spcBef>
        <a:spcAft>
          <a:spcPct val="0"/>
        </a:spcAft>
        <a:defRPr sz="185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192881" rtl="0" fontAlgn="base">
        <a:spcBef>
          <a:spcPct val="0"/>
        </a:spcBef>
        <a:spcAft>
          <a:spcPct val="0"/>
        </a:spcAft>
        <a:defRPr sz="185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192881" rtl="0" fontAlgn="base">
        <a:spcBef>
          <a:spcPct val="0"/>
        </a:spcBef>
        <a:spcAft>
          <a:spcPct val="0"/>
        </a:spcAft>
        <a:defRPr sz="185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192881" algn="ctr" defTabSz="192881" rtl="0" fontAlgn="base">
        <a:spcBef>
          <a:spcPct val="0"/>
        </a:spcBef>
        <a:spcAft>
          <a:spcPct val="0"/>
        </a:spcAft>
        <a:defRPr sz="185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385763" algn="ctr" defTabSz="192881" rtl="0" fontAlgn="base">
        <a:spcBef>
          <a:spcPct val="0"/>
        </a:spcBef>
        <a:spcAft>
          <a:spcPct val="0"/>
        </a:spcAft>
        <a:defRPr sz="185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578644" algn="ctr" defTabSz="192881" rtl="0" fontAlgn="base">
        <a:spcBef>
          <a:spcPct val="0"/>
        </a:spcBef>
        <a:spcAft>
          <a:spcPct val="0"/>
        </a:spcAft>
        <a:defRPr sz="185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771525" algn="ctr" defTabSz="192881" rtl="0" fontAlgn="base">
        <a:spcBef>
          <a:spcPct val="0"/>
        </a:spcBef>
        <a:spcAft>
          <a:spcPct val="0"/>
        </a:spcAft>
        <a:defRPr sz="185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144661" indent="-144661" algn="l" defTabSz="192881" rtl="0" fontAlgn="base">
        <a:spcBef>
          <a:spcPct val="20000"/>
        </a:spcBef>
        <a:spcAft>
          <a:spcPct val="0"/>
        </a:spcAft>
        <a:buFont typeface="Arial" charset="0"/>
        <a:buChar char="•"/>
        <a:defRPr sz="135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313433" indent="-120551" algn="l" defTabSz="192881" rtl="0" fontAlgn="base">
        <a:spcBef>
          <a:spcPct val="20000"/>
        </a:spcBef>
        <a:spcAft>
          <a:spcPct val="0"/>
        </a:spcAft>
        <a:buFont typeface="Arial" charset="0"/>
        <a:buChar char="–"/>
        <a:defRPr sz="1181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482204" indent="-96441" algn="l" defTabSz="192881" rtl="0" fontAlgn="base">
        <a:spcBef>
          <a:spcPct val="20000"/>
        </a:spcBef>
        <a:spcAft>
          <a:spcPct val="0"/>
        </a:spcAft>
        <a:buFont typeface="Arial" charset="0"/>
        <a:buChar char="•"/>
        <a:defRPr sz="1013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675085" indent="-96441" algn="l" defTabSz="192881" rtl="0" fontAlgn="base">
        <a:spcBef>
          <a:spcPct val="20000"/>
        </a:spcBef>
        <a:spcAft>
          <a:spcPct val="0"/>
        </a:spcAft>
        <a:buFont typeface="Arial" charset="0"/>
        <a:buChar char="–"/>
        <a:defRPr sz="844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867966" indent="-96441" algn="l" defTabSz="192881" rtl="0" fontAlgn="base">
        <a:spcBef>
          <a:spcPct val="20000"/>
        </a:spcBef>
        <a:spcAft>
          <a:spcPct val="0"/>
        </a:spcAft>
        <a:buFont typeface="Arial" charset="0"/>
        <a:buChar char="»"/>
        <a:defRPr sz="844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060847" indent="-96441" algn="l" defTabSz="192881" rtl="0" eaLnBrk="1" latinLnBrk="0" hangingPunct="1">
        <a:spcBef>
          <a:spcPct val="20000"/>
        </a:spcBef>
        <a:buFont typeface="Arial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192881" rtl="0" eaLnBrk="1" latinLnBrk="0" hangingPunct="1">
        <a:spcBef>
          <a:spcPct val="20000"/>
        </a:spcBef>
        <a:buFont typeface="Arial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192881" rtl="0" eaLnBrk="1" latinLnBrk="0" hangingPunct="1">
        <a:spcBef>
          <a:spcPct val="20000"/>
        </a:spcBef>
        <a:buFont typeface="Arial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192881" rtl="0" eaLnBrk="1" latinLnBrk="0" hangingPunct="1">
        <a:spcBef>
          <a:spcPct val="20000"/>
        </a:spcBef>
        <a:buFont typeface="Arial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wdbacker@cec.sc.edu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emf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22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13" Type="http://schemas.openxmlformats.org/officeDocument/2006/relationships/image" Target="../media/image32.wmf"/><Relationship Id="rId3" Type="http://schemas.openxmlformats.org/officeDocument/2006/relationships/image" Target="../media/image26.png"/><Relationship Id="rId7" Type="http://schemas.openxmlformats.org/officeDocument/2006/relationships/image" Target="../media/image29.wmf"/><Relationship Id="rId12" Type="http://schemas.openxmlformats.org/officeDocument/2006/relationships/oleObject" Target="../embeddings/oleObject27.bin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31.wmf"/><Relationship Id="rId5" Type="http://schemas.openxmlformats.org/officeDocument/2006/relationships/image" Target="../media/image28.wmf"/><Relationship Id="rId15" Type="http://schemas.openxmlformats.org/officeDocument/2006/relationships/image" Target="../media/image33.wmf"/><Relationship Id="rId10" Type="http://schemas.openxmlformats.org/officeDocument/2006/relationships/oleObject" Target="../embeddings/oleObject26.bin"/><Relationship Id="rId4" Type="http://schemas.openxmlformats.org/officeDocument/2006/relationships/oleObject" Target="../embeddings/oleObject23.bin"/><Relationship Id="rId9" Type="http://schemas.openxmlformats.org/officeDocument/2006/relationships/image" Target="../media/image30.wmf"/><Relationship Id="rId14" Type="http://schemas.openxmlformats.org/officeDocument/2006/relationships/oleObject" Target="../embeddings/oleObject28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13" Type="http://schemas.openxmlformats.org/officeDocument/2006/relationships/image" Target="../media/image38.wmf"/><Relationship Id="rId3" Type="http://schemas.openxmlformats.org/officeDocument/2006/relationships/image" Target="../media/image26.png"/><Relationship Id="rId7" Type="http://schemas.openxmlformats.org/officeDocument/2006/relationships/image" Target="../media/image35.wmf"/><Relationship Id="rId12" Type="http://schemas.openxmlformats.org/officeDocument/2006/relationships/oleObject" Target="../embeddings/oleObject33.bin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37.wmf"/><Relationship Id="rId5" Type="http://schemas.openxmlformats.org/officeDocument/2006/relationships/image" Target="../media/image34.wmf"/><Relationship Id="rId10" Type="http://schemas.openxmlformats.org/officeDocument/2006/relationships/oleObject" Target="../embeddings/oleObject32.bin"/><Relationship Id="rId4" Type="http://schemas.openxmlformats.org/officeDocument/2006/relationships/oleObject" Target="../embeddings/oleObject29.bin"/><Relationship Id="rId9" Type="http://schemas.openxmlformats.org/officeDocument/2006/relationships/image" Target="../media/image36.wmf"/><Relationship Id="rId1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34.bin"/><Relationship Id="rId7" Type="http://schemas.openxmlformats.org/officeDocument/2006/relationships/oleObject" Target="../embeddings/oleObject36.bin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35.bin"/><Relationship Id="rId10" Type="http://schemas.openxmlformats.org/officeDocument/2006/relationships/image" Target="../media/image42.wmf"/><Relationship Id="rId4" Type="http://schemas.openxmlformats.org/officeDocument/2006/relationships/image" Target="../media/image39.wmf"/><Relationship Id="rId9" Type="http://schemas.openxmlformats.org/officeDocument/2006/relationships/oleObject" Target="../embeddings/oleObject37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39.bin"/><Relationship Id="rId4" Type="http://schemas.openxmlformats.org/officeDocument/2006/relationships/image" Target="../media/image43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13" Type="http://schemas.openxmlformats.org/officeDocument/2006/relationships/image" Target="../media/image50.wmf"/><Relationship Id="rId7" Type="http://schemas.openxmlformats.org/officeDocument/2006/relationships/image" Target="../media/image47.wmf"/><Relationship Id="rId12" Type="http://schemas.openxmlformats.org/officeDocument/2006/relationships/oleObject" Target="../embeddings/oleObject43.bin"/><Relationship Id="rId17" Type="http://schemas.openxmlformats.org/officeDocument/2006/relationships/image" Target="../media/image52.wmf"/><Relationship Id="rId2" Type="http://schemas.openxmlformats.org/officeDocument/2006/relationships/notesSlide" Target="../notesSlides/notesSlide26.xml"/><Relationship Id="rId16" Type="http://schemas.openxmlformats.org/officeDocument/2006/relationships/oleObject" Target="../embeddings/oleObject45.bin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40.bin"/><Relationship Id="rId11" Type="http://schemas.openxmlformats.org/officeDocument/2006/relationships/image" Target="../media/image49.wmf"/><Relationship Id="rId5" Type="http://schemas.openxmlformats.org/officeDocument/2006/relationships/image" Target="../media/image46.png"/><Relationship Id="rId15" Type="http://schemas.openxmlformats.org/officeDocument/2006/relationships/image" Target="../media/image51.wmf"/><Relationship Id="rId10" Type="http://schemas.openxmlformats.org/officeDocument/2006/relationships/oleObject" Target="../embeddings/oleObject42.bin"/><Relationship Id="rId4" Type="http://schemas.openxmlformats.org/officeDocument/2006/relationships/image" Target="../media/image51.png"/><Relationship Id="rId9" Type="http://schemas.openxmlformats.org/officeDocument/2006/relationships/image" Target="../media/image48.wmf"/><Relationship Id="rId14" Type="http://schemas.openxmlformats.org/officeDocument/2006/relationships/oleObject" Target="../embeddings/oleObject44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emf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5" Type="http://schemas.openxmlformats.org/officeDocument/2006/relationships/image" Target="../media/image78.jpeg"/><Relationship Id="rId4" Type="http://schemas.openxmlformats.org/officeDocument/2006/relationships/image" Target="../media/image77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7" Type="http://schemas.openxmlformats.org/officeDocument/2006/relationships/image" Target="../media/image89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emf"/><Relationship Id="rId5" Type="http://schemas.openxmlformats.org/officeDocument/2006/relationships/image" Target="../media/image87.png"/><Relationship Id="rId4" Type="http://schemas.openxmlformats.org/officeDocument/2006/relationships/image" Target="../media/image86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9.wmf"/><Relationship Id="rId4" Type="http://schemas.openxmlformats.org/officeDocument/2006/relationships/image" Target="../media/image8.wmf"/><Relationship Id="rId9" Type="http://schemas.openxmlformats.org/officeDocument/2006/relationships/oleObject" Target="../embeddings/oleObject6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8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7" Type="http://schemas.openxmlformats.org/officeDocument/2006/relationships/image" Target="../media/image103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2.emf"/><Relationship Id="rId5" Type="http://schemas.openxmlformats.org/officeDocument/2006/relationships/image" Target="../media/image101.emf"/><Relationship Id="rId4" Type="http://schemas.openxmlformats.org/officeDocument/2006/relationships/image" Target="../media/image100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5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7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wmf"/><Relationship Id="rId3" Type="http://schemas.openxmlformats.org/officeDocument/2006/relationships/oleObject" Target="../embeddings/oleObject46.bin"/><Relationship Id="rId7" Type="http://schemas.openxmlformats.org/officeDocument/2006/relationships/oleObject" Target="../embeddings/oleObject48.bin"/><Relationship Id="rId12" Type="http://schemas.openxmlformats.org/officeDocument/2006/relationships/image" Target="../media/image115.w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2.wmf"/><Relationship Id="rId11" Type="http://schemas.openxmlformats.org/officeDocument/2006/relationships/oleObject" Target="../embeddings/oleObject50.bin"/><Relationship Id="rId5" Type="http://schemas.openxmlformats.org/officeDocument/2006/relationships/oleObject" Target="../embeddings/oleObject47.bin"/><Relationship Id="rId10" Type="http://schemas.openxmlformats.org/officeDocument/2006/relationships/image" Target="../media/image114.wmf"/><Relationship Id="rId4" Type="http://schemas.openxmlformats.org/officeDocument/2006/relationships/image" Target="../media/image111.wmf"/><Relationship Id="rId9" Type="http://schemas.openxmlformats.org/officeDocument/2006/relationships/oleObject" Target="../embeddings/oleObject49.bin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wmf"/><Relationship Id="rId3" Type="http://schemas.openxmlformats.org/officeDocument/2006/relationships/oleObject" Target="../embeddings/oleObject51.bin"/><Relationship Id="rId7" Type="http://schemas.openxmlformats.org/officeDocument/2006/relationships/oleObject" Target="../embeddings/oleObject53.bin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7.wmf"/><Relationship Id="rId5" Type="http://schemas.openxmlformats.org/officeDocument/2006/relationships/oleObject" Target="../embeddings/oleObject52.bin"/><Relationship Id="rId4" Type="http://schemas.openxmlformats.org/officeDocument/2006/relationships/image" Target="../media/image116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11.wmf"/><Relationship Id="rId3" Type="http://schemas.openxmlformats.org/officeDocument/2006/relationships/image" Target="../media/image10.png"/><Relationship Id="rId7" Type="http://schemas.openxmlformats.org/officeDocument/2006/relationships/image" Target="../media/image7.wmf"/><Relationship Id="rId12" Type="http://schemas.openxmlformats.org/officeDocument/2006/relationships/oleObject" Target="../embeddings/oleObject11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8.wmf"/><Relationship Id="rId5" Type="http://schemas.openxmlformats.org/officeDocument/2006/relationships/image" Target="../media/image6.w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9.w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wmf"/><Relationship Id="rId3" Type="http://schemas.openxmlformats.org/officeDocument/2006/relationships/oleObject" Target="../embeddings/oleObject54.bin"/><Relationship Id="rId7" Type="http://schemas.openxmlformats.org/officeDocument/2006/relationships/oleObject" Target="../embeddings/oleObject56.bin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2.wmf"/><Relationship Id="rId5" Type="http://schemas.openxmlformats.org/officeDocument/2006/relationships/oleObject" Target="../embeddings/oleObject55.bin"/><Relationship Id="rId4" Type="http://schemas.openxmlformats.org/officeDocument/2006/relationships/image" Target="../media/image121.wmf"/><Relationship Id="rId9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wmf"/><Relationship Id="rId13" Type="http://schemas.openxmlformats.org/officeDocument/2006/relationships/oleObject" Target="../embeddings/oleObject62.bin"/><Relationship Id="rId3" Type="http://schemas.openxmlformats.org/officeDocument/2006/relationships/oleObject" Target="../embeddings/oleObject57.bin"/><Relationship Id="rId7" Type="http://schemas.openxmlformats.org/officeDocument/2006/relationships/oleObject" Target="../embeddings/oleObject59.bin"/><Relationship Id="rId12" Type="http://schemas.openxmlformats.org/officeDocument/2006/relationships/image" Target="../media/image128.w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5.wmf"/><Relationship Id="rId11" Type="http://schemas.openxmlformats.org/officeDocument/2006/relationships/oleObject" Target="../embeddings/oleObject61.bin"/><Relationship Id="rId5" Type="http://schemas.openxmlformats.org/officeDocument/2006/relationships/oleObject" Target="../embeddings/oleObject58.bin"/><Relationship Id="rId10" Type="http://schemas.openxmlformats.org/officeDocument/2006/relationships/image" Target="../media/image127.wmf"/><Relationship Id="rId4" Type="http://schemas.openxmlformats.org/officeDocument/2006/relationships/image" Target="../media/image124.wmf"/><Relationship Id="rId9" Type="http://schemas.openxmlformats.org/officeDocument/2006/relationships/oleObject" Target="../embeddings/oleObject60.bin"/><Relationship Id="rId14" Type="http://schemas.openxmlformats.org/officeDocument/2006/relationships/image" Target="../media/image129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wmf"/><Relationship Id="rId3" Type="http://schemas.openxmlformats.org/officeDocument/2006/relationships/oleObject" Target="../embeddings/oleObject63.bin"/><Relationship Id="rId7" Type="http://schemas.openxmlformats.org/officeDocument/2006/relationships/oleObject" Target="../embeddings/oleObject65.bin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2.wmf"/><Relationship Id="rId5" Type="http://schemas.openxmlformats.org/officeDocument/2006/relationships/oleObject" Target="../embeddings/oleObject64.bin"/><Relationship Id="rId4" Type="http://schemas.openxmlformats.org/officeDocument/2006/relationships/image" Target="../media/image131.w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mailto:wdbacker@cec.sc.edu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11.wmf"/><Relationship Id="rId4" Type="http://schemas.openxmlformats.org/officeDocument/2006/relationships/image" Target="../media/image6.wmf"/><Relationship Id="rId9" Type="http://schemas.openxmlformats.org/officeDocument/2006/relationships/oleObject" Target="../embeddings/oleObject15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6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A57CC48-463A-411E-A9DB-B6D195CF5E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58"/>
          <a:stretch/>
        </p:blipFill>
        <p:spPr>
          <a:xfrm>
            <a:off x="0" y="0"/>
            <a:ext cx="12192000" cy="59419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5508DC2-6131-4FE7-BC97-3DF2DD7A417D}"/>
              </a:ext>
            </a:extLst>
          </p:cNvPr>
          <p:cNvSpPr/>
          <p:nvPr/>
        </p:nvSpPr>
        <p:spPr>
          <a:xfrm>
            <a:off x="0" y="1780"/>
            <a:ext cx="12192001" cy="59529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297169-CE0C-4E30-9E27-FCDD7FAC8BDE}"/>
              </a:ext>
            </a:extLst>
          </p:cNvPr>
          <p:cNvSpPr txBox="1"/>
          <p:nvPr/>
        </p:nvSpPr>
        <p:spPr>
          <a:xfrm>
            <a:off x="3330388" y="89977"/>
            <a:ext cx="5531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AESP 415 – Aircraft Design Part I Basics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2587E0B-ADF5-4B62-A131-07B2F668BF9F}"/>
              </a:ext>
            </a:extLst>
          </p:cNvPr>
          <p:cNvSpPr txBox="1">
            <a:spLocks/>
          </p:cNvSpPr>
          <p:nvPr/>
        </p:nvSpPr>
        <p:spPr>
          <a:xfrm>
            <a:off x="8506348" y="5126091"/>
            <a:ext cx="3429000" cy="1241822"/>
          </a:xfrm>
          <a:prstGeom prst="rect">
            <a:avLst/>
          </a:prstGeom>
        </p:spPr>
        <p:txBody>
          <a:bodyPr>
            <a:normAutofit/>
          </a:bodyPr>
          <a:lstStyle>
            <a:lvl1pPr marL="144661" indent="-144661" algn="l" defTabSz="19288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13433" indent="-120551" algn="l" defTabSz="19288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18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482204" indent="-96441" algn="l" defTabSz="19288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675085" indent="-96441" algn="l" defTabSz="19288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844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867966" indent="-96441" algn="l" defTabSz="19288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844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060847" indent="-96441" algn="l" defTabSz="192881" rtl="0" eaLnBrk="1" latinLnBrk="0" hangingPunct="1">
              <a:spcBef>
                <a:spcPct val="20000"/>
              </a:spcBef>
              <a:buFont typeface="Arial"/>
              <a:buChar char="•"/>
              <a:defRPr sz="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192881" rtl="0" eaLnBrk="1" latinLnBrk="0" hangingPunct="1">
              <a:spcBef>
                <a:spcPct val="20000"/>
              </a:spcBef>
              <a:buFont typeface="Arial"/>
              <a:buChar char="•"/>
              <a:defRPr sz="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192881" rtl="0" eaLnBrk="1" latinLnBrk="0" hangingPunct="1">
              <a:spcBef>
                <a:spcPct val="20000"/>
              </a:spcBef>
              <a:buFont typeface="Arial"/>
              <a:buChar char="•"/>
              <a:defRPr sz="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192881" rtl="0" eaLnBrk="1" latinLnBrk="0" hangingPunct="1">
              <a:spcBef>
                <a:spcPct val="20000"/>
              </a:spcBef>
              <a:buFont typeface="Arial"/>
              <a:buChar char="•"/>
              <a:defRPr sz="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</a:rPr>
              <a:t>Dr. Wout De Backer</a:t>
            </a:r>
          </a:p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</a:rPr>
              <a:t>1000 Catawba St, Ste 120</a:t>
            </a:r>
          </a:p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wdbacker@cec.sc.edu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0" indent="0" algn="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1E0DC8-B6C3-417E-91F9-5CFA2BE4BC38}"/>
              </a:ext>
            </a:extLst>
          </p:cNvPr>
          <p:cNvSpPr/>
          <p:nvPr/>
        </p:nvSpPr>
        <p:spPr>
          <a:xfrm>
            <a:off x="338137" y="2720898"/>
            <a:ext cx="1472337" cy="1446550"/>
          </a:xfrm>
          <a:prstGeom prst="rect">
            <a:avLst/>
          </a:prstGeom>
          <a:solidFill>
            <a:srgbClr val="9700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70A14-F498-4759-BE45-3CFA84B34BA2}"/>
              </a:ext>
            </a:extLst>
          </p:cNvPr>
          <p:cNvSpPr txBox="1"/>
          <p:nvPr/>
        </p:nvSpPr>
        <p:spPr>
          <a:xfrm>
            <a:off x="338138" y="2894843"/>
            <a:ext cx="14723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B9B0E5-372F-4B1B-A762-FD43A565DFF8}"/>
              </a:ext>
            </a:extLst>
          </p:cNvPr>
          <p:cNvSpPr txBox="1"/>
          <p:nvPr/>
        </p:nvSpPr>
        <p:spPr>
          <a:xfrm>
            <a:off x="338138" y="2720898"/>
            <a:ext cx="1472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MODULE</a:t>
            </a:r>
            <a:endParaRPr lang="en-US" sz="8800" b="1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3BFEC9-68D8-4B5E-8370-998D88E5B2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0128" y="2457450"/>
            <a:ext cx="9945219" cy="1979743"/>
          </a:xfrm>
        </p:spPr>
        <p:txBody>
          <a:bodyPr anchor="ctr"/>
          <a:lstStyle/>
          <a:p>
            <a:pPr algn="l"/>
            <a:r>
              <a:rPr lang="en-US" sz="6000" dirty="0">
                <a:solidFill>
                  <a:schemeClr val="bg1"/>
                </a:solidFill>
              </a:rPr>
              <a:t>PRELIMINARY PROPULSION SIZING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6F1D30-7D5F-49C7-AB37-712C56613EB5}"/>
              </a:ext>
            </a:extLst>
          </p:cNvPr>
          <p:cNvSpPr txBox="1"/>
          <p:nvPr/>
        </p:nvSpPr>
        <p:spPr>
          <a:xfrm>
            <a:off x="10618694" y="95260"/>
            <a:ext cx="1573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Lecture 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F749CF-953B-4A51-908A-A2A11EFAA337}"/>
              </a:ext>
            </a:extLst>
          </p:cNvPr>
          <p:cNvSpPr txBox="1"/>
          <p:nvPr/>
        </p:nvSpPr>
        <p:spPr>
          <a:xfrm>
            <a:off x="338136" y="3791097"/>
            <a:ext cx="1472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TOPIC 7</a:t>
            </a:r>
            <a:endParaRPr lang="en-US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010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75106-4F87-430A-A4FA-CD61EA574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ct val="20000"/>
              </a:spcBef>
              <a:buNone/>
            </a:pPr>
            <a:r>
              <a:rPr lang="en-US" altLang="en-US" dirty="0"/>
              <a:t>A pure jet engine:</a:t>
            </a:r>
          </a:p>
          <a:p>
            <a:pPr marL="0" indent="0" eaLnBrk="1" hangingPunct="1">
              <a:spcBef>
                <a:spcPct val="20000"/>
              </a:spcBef>
              <a:buNone/>
            </a:pPr>
            <a:endParaRPr lang="en-US" altLang="en-US" dirty="0"/>
          </a:p>
          <a:p>
            <a:pPr marL="0" indent="0" eaLnBrk="1" hangingPunct="1">
              <a:spcBef>
                <a:spcPct val="20000"/>
              </a:spcBef>
              <a:buNone/>
            </a:pPr>
            <a:endParaRPr lang="en-US" altLang="en-US" dirty="0"/>
          </a:p>
          <a:p>
            <a:pPr marL="0" indent="0" eaLnBrk="1" hangingPunct="1">
              <a:spcBef>
                <a:spcPct val="20000"/>
              </a:spcBef>
              <a:buNone/>
            </a:pPr>
            <a:endParaRPr lang="en-US" altLang="en-US" dirty="0"/>
          </a:p>
          <a:p>
            <a:pPr marL="0" indent="0" eaLnBrk="1" hangingPunct="1">
              <a:spcBef>
                <a:spcPct val="20000"/>
              </a:spcBef>
              <a:buNone/>
            </a:pPr>
            <a:endParaRPr lang="en-US" altLang="en-US" dirty="0"/>
          </a:p>
          <a:p>
            <a:pPr marL="0" indent="0" eaLnBrk="1" hangingPunct="1">
              <a:spcBef>
                <a:spcPct val="20000"/>
              </a:spcBef>
              <a:buNone/>
            </a:pPr>
            <a:r>
              <a:rPr lang="en-US" altLang="en-US" dirty="0"/>
              <a:t>Equivalent piston cycles:</a:t>
            </a:r>
          </a:p>
          <a:p>
            <a:pPr eaLnBrk="1" hangingPunct="1">
              <a:spcBef>
                <a:spcPct val="20000"/>
              </a:spcBef>
            </a:pPr>
            <a:endParaRPr lang="en-US" altLang="en-US" dirty="0"/>
          </a:p>
          <a:p>
            <a:pPr marL="457200" indent="-457200" eaLnBrk="1" hangingPunct="1">
              <a:spcBef>
                <a:spcPts val="0"/>
              </a:spcBef>
              <a:buFont typeface="+mj-lt"/>
              <a:buAutoNum type="arabicPeriod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CD9D7-BDC0-4330-ADE0-331BA89E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7.1 Introduction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7049839-0418-4794-8D73-318C2C126F7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8"/>
              </a:clrFrom>
              <a:clrTo>
                <a:srgbClr val="FDFD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20628" y="1924354"/>
            <a:ext cx="5804297" cy="20136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1C5C57-312F-47B3-BFEF-E405F277C73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7"/>
              </a:clrFrom>
              <a:clrTo>
                <a:srgbClr val="FDFD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48075" y="4096420"/>
            <a:ext cx="4895850" cy="179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16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75106-4F87-430A-A4FA-CD61EA574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ct val="20000"/>
              </a:spcBef>
              <a:buNone/>
            </a:pPr>
            <a:r>
              <a:rPr lang="en-US" altLang="en-US" dirty="0"/>
              <a:t>A pure jet engine:</a:t>
            </a:r>
          </a:p>
          <a:p>
            <a:pPr marL="0" indent="0" eaLnBrk="1" hangingPunct="1">
              <a:spcBef>
                <a:spcPct val="20000"/>
              </a:spcBef>
              <a:buNone/>
            </a:pPr>
            <a:endParaRPr lang="en-US" altLang="en-US" dirty="0"/>
          </a:p>
          <a:p>
            <a:pPr marL="0" indent="0" eaLnBrk="1" hangingPunct="1">
              <a:spcBef>
                <a:spcPct val="20000"/>
              </a:spcBef>
              <a:buNone/>
            </a:pPr>
            <a:endParaRPr lang="en-US" altLang="en-US" dirty="0"/>
          </a:p>
          <a:p>
            <a:pPr marL="0" indent="0" eaLnBrk="1" hangingPunct="1">
              <a:spcBef>
                <a:spcPct val="20000"/>
              </a:spcBef>
              <a:buNone/>
            </a:pPr>
            <a:endParaRPr lang="en-US" altLang="en-US" dirty="0"/>
          </a:p>
          <a:p>
            <a:pPr marL="0" indent="0" eaLnBrk="1" hangingPunct="1">
              <a:spcBef>
                <a:spcPct val="20000"/>
              </a:spcBef>
              <a:buNone/>
            </a:pPr>
            <a:endParaRPr lang="en-US" altLang="en-US" dirty="0"/>
          </a:p>
          <a:p>
            <a:pPr eaLnBrk="1" hangingPunct="1">
              <a:spcBef>
                <a:spcPct val="20000"/>
              </a:spcBef>
            </a:pPr>
            <a:endParaRPr lang="en-US" altLang="en-US" dirty="0"/>
          </a:p>
          <a:p>
            <a:pPr marL="457200" indent="-457200" eaLnBrk="1" hangingPunct="1">
              <a:spcBef>
                <a:spcPts val="0"/>
              </a:spcBef>
              <a:buFont typeface="+mj-lt"/>
              <a:buAutoNum type="arabicPeriod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CD9D7-BDC0-4330-ADE0-331BA89E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7.1 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560290-2834-4213-97EA-5678DD02F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794" y="2092679"/>
            <a:ext cx="8852412" cy="383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85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75106-4F87-430A-A4FA-CD61EA574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31467"/>
            <a:ext cx="10972800" cy="4108119"/>
          </a:xfrm>
        </p:spPr>
        <p:txBody>
          <a:bodyPr/>
          <a:lstStyle/>
          <a:p>
            <a:pPr marL="0" indent="0" eaLnBrk="1" hangingPunct="1">
              <a:spcBef>
                <a:spcPct val="20000"/>
              </a:spcBef>
              <a:buNone/>
            </a:pPr>
            <a:r>
              <a:rPr lang="en-US" altLang="en-US" dirty="0"/>
              <a:t>Components of a propulsion system:</a:t>
            </a:r>
          </a:p>
          <a:p>
            <a:r>
              <a:rPr lang="en-US" altLang="en-US" dirty="0"/>
              <a:t>Energy carrier</a:t>
            </a:r>
          </a:p>
          <a:p>
            <a:r>
              <a:rPr lang="en-US" altLang="en-US" dirty="0"/>
              <a:t>Power generator</a:t>
            </a:r>
          </a:p>
          <a:p>
            <a:r>
              <a:rPr lang="en-US" altLang="en-US" dirty="0"/>
              <a:t>Thrust generator</a:t>
            </a:r>
          </a:p>
          <a:p>
            <a:pPr marL="0" indent="0" eaLnBrk="1" hangingPunct="1">
              <a:spcBef>
                <a:spcPct val="20000"/>
              </a:spcBef>
              <a:buNone/>
            </a:pPr>
            <a:endParaRPr lang="en-US" altLang="en-US" dirty="0"/>
          </a:p>
          <a:p>
            <a:pPr marL="0" indent="0" eaLnBrk="1" hangingPunct="1">
              <a:spcBef>
                <a:spcPct val="20000"/>
              </a:spcBef>
              <a:buNone/>
            </a:pPr>
            <a:endParaRPr lang="en-US" altLang="en-US" dirty="0"/>
          </a:p>
          <a:p>
            <a:pPr marL="0" indent="0" eaLnBrk="1" hangingPunct="1">
              <a:spcBef>
                <a:spcPct val="20000"/>
              </a:spcBef>
              <a:buNone/>
            </a:pPr>
            <a:endParaRPr lang="en-US" altLang="en-US" dirty="0"/>
          </a:p>
          <a:p>
            <a:pPr eaLnBrk="1" hangingPunct="1">
              <a:spcBef>
                <a:spcPct val="20000"/>
              </a:spcBef>
            </a:pPr>
            <a:endParaRPr lang="en-US" altLang="en-US" dirty="0"/>
          </a:p>
          <a:p>
            <a:pPr marL="457200" indent="-457200" eaLnBrk="1" hangingPunct="1">
              <a:spcBef>
                <a:spcPts val="0"/>
              </a:spcBef>
              <a:buFont typeface="+mj-lt"/>
              <a:buAutoNum type="arabicPeriod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CD9D7-BDC0-4330-ADE0-331BA89E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7.1 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A80683-4FBC-4D41-A59D-14230546EAC0}"/>
              </a:ext>
            </a:extLst>
          </p:cNvPr>
          <p:cNvSpPr txBox="1"/>
          <p:nvPr/>
        </p:nvSpPr>
        <p:spPr>
          <a:xfrm>
            <a:off x="2450306" y="5489297"/>
            <a:ext cx="2083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dirty="0"/>
              <a:t>Energy carrier</a:t>
            </a: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9F1D16DF-7627-44A7-A169-0E7FE99FA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962854"/>
              </p:ext>
            </p:extLst>
          </p:nvPr>
        </p:nvGraphicFramePr>
        <p:xfrm>
          <a:off x="1327745" y="4041192"/>
          <a:ext cx="432871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49780">
                  <a:extLst>
                    <a:ext uri="{9D8B030D-6E8A-4147-A177-3AD203B41FA5}">
                      <a16:colId xmlns:a16="http://schemas.microsoft.com/office/drawing/2014/main" val="1326974366"/>
                    </a:ext>
                  </a:extLst>
                </a:gridCol>
                <a:gridCol w="1142072">
                  <a:extLst>
                    <a:ext uri="{9D8B030D-6E8A-4147-A177-3AD203B41FA5}">
                      <a16:colId xmlns:a16="http://schemas.microsoft.com/office/drawing/2014/main" val="3186337468"/>
                    </a:ext>
                  </a:extLst>
                </a:gridCol>
                <a:gridCol w="836863">
                  <a:extLst>
                    <a:ext uri="{9D8B030D-6E8A-4147-A177-3AD203B41FA5}">
                      <a16:colId xmlns:a16="http://schemas.microsoft.com/office/drawing/2014/main" val="3559851612"/>
                    </a:ext>
                  </a:extLst>
                </a:gridCol>
              </a:tblGrid>
              <a:tr h="176108">
                <a:tc>
                  <a:txBody>
                    <a:bodyPr/>
                    <a:lstStyle/>
                    <a:p>
                      <a:r>
                        <a:rPr lang="en-US" sz="1200" dirty="0"/>
                        <a:t>Fuel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Energy 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Pollution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021224"/>
                  </a:ext>
                </a:extLst>
              </a:tr>
              <a:tr h="176108">
                <a:tc>
                  <a:txBody>
                    <a:bodyPr/>
                    <a:lstStyle/>
                    <a:p>
                      <a:r>
                        <a:rPr lang="en-US" sz="1200" dirty="0"/>
                        <a:t>Kerosene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43 MJ/Kg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420061"/>
                  </a:ext>
                </a:extLst>
              </a:tr>
              <a:tr h="176108">
                <a:tc>
                  <a:txBody>
                    <a:bodyPr/>
                    <a:lstStyle/>
                    <a:p>
                      <a:r>
                        <a:rPr lang="en-US" sz="1200" dirty="0"/>
                        <a:t>Hydrogen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120 MJ/kg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Moderate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521819"/>
                  </a:ext>
                </a:extLst>
              </a:tr>
              <a:tr h="176108">
                <a:tc>
                  <a:txBody>
                    <a:bodyPr/>
                    <a:lstStyle/>
                    <a:p>
                      <a:r>
                        <a:rPr lang="en-US" sz="1200" dirty="0"/>
                        <a:t>Electric (Batteries, e.g. Lithium 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 KJ/kg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056707"/>
                  </a:ext>
                </a:extLst>
              </a:tr>
              <a:tr h="176108">
                <a:tc>
                  <a:txBody>
                    <a:bodyPr/>
                    <a:lstStyle/>
                    <a:p>
                      <a:r>
                        <a:rPr lang="en-US" sz="1200" dirty="0"/>
                        <a:t>Fuel Cells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 KJ/kg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27430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296601A-78C9-41D5-A74F-773F64318880}"/>
              </a:ext>
            </a:extLst>
          </p:cNvPr>
          <p:cNvSpPr txBox="1"/>
          <p:nvPr/>
        </p:nvSpPr>
        <p:spPr>
          <a:xfrm>
            <a:off x="8137076" y="5489297"/>
            <a:ext cx="2083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dirty="0"/>
              <a:t>Power generators</a:t>
            </a:r>
          </a:p>
        </p:txBody>
      </p: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77A5E184-93B6-4D63-B41C-ECC820129F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635541"/>
              </p:ext>
            </p:extLst>
          </p:nvPr>
        </p:nvGraphicFramePr>
        <p:xfrm>
          <a:off x="6232346" y="2486712"/>
          <a:ext cx="5542016" cy="2926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15042">
                  <a:extLst>
                    <a:ext uri="{9D8B030D-6E8A-4147-A177-3AD203B41FA5}">
                      <a16:colId xmlns:a16="http://schemas.microsoft.com/office/drawing/2014/main" val="1326974366"/>
                    </a:ext>
                  </a:extLst>
                </a:gridCol>
                <a:gridCol w="1005881">
                  <a:extLst>
                    <a:ext uri="{9D8B030D-6E8A-4147-A177-3AD203B41FA5}">
                      <a16:colId xmlns:a16="http://schemas.microsoft.com/office/drawing/2014/main" val="3186337468"/>
                    </a:ext>
                  </a:extLst>
                </a:gridCol>
                <a:gridCol w="967193">
                  <a:extLst>
                    <a:ext uri="{9D8B030D-6E8A-4147-A177-3AD203B41FA5}">
                      <a16:colId xmlns:a16="http://schemas.microsoft.com/office/drawing/2014/main" val="3559851612"/>
                    </a:ext>
                  </a:extLst>
                </a:gridCol>
                <a:gridCol w="860802">
                  <a:extLst>
                    <a:ext uri="{9D8B030D-6E8A-4147-A177-3AD203B41FA5}">
                      <a16:colId xmlns:a16="http://schemas.microsoft.com/office/drawing/2014/main" val="4130730793"/>
                    </a:ext>
                  </a:extLst>
                </a:gridCol>
                <a:gridCol w="793098">
                  <a:extLst>
                    <a:ext uri="{9D8B030D-6E8A-4147-A177-3AD203B41FA5}">
                      <a16:colId xmlns:a16="http://schemas.microsoft.com/office/drawing/2014/main" val="1568226659"/>
                    </a:ext>
                  </a:extLst>
                </a:gridCol>
              </a:tblGrid>
              <a:tr h="176108"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Power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Speed Range </a:t>
                      </a:r>
                    </a:p>
                    <a:p>
                      <a:pPr algn="ctr"/>
                      <a:r>
                        <a:rPr lang="en-US" sz="1200" dirty="0"/>
                        <a:t>(Mach)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Power to Weight </a:t>
                      </a:r>
                    </a:p>
                    <a:p>
                      <a:pPr algn="ctr"/>
                      <a:r>
                        <a:rPr lang="en-US" sz="1200" dirty="0"/>
                        <a:t>(KW/kg)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Efficiency </a:t>
                      </a:r>
                    </a:p>
                    <a:p>
                      <a:pPr algn="ctr"/>
                      <a:endParaRPr lang="en-US" sz="1200" dirty="0"/>
                    </a:p>
                    <a:p>
                      <a:pPr algn="ctr"/>
                      <a:r>
                        <a:rPr lang="en-US" sz="1200" dirty="0"/>
                        <a:t>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021224"/>
                  </a:ext>
                </a:extLst>
              </a:tr>
              <a:tr h="176108">
                <a:tc>
                  <a:txBody>
                    <a:bodyPr/>
                    <a:lstStyle/>
                    <a:p>
                      <a:r>
                        <a:rPr lang="en-US" sz="1200" dirty="0"/>
                        <a:t>Military Aircraft Engine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 15 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Up to Mach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420061"/>
                  </a:ext>
                </a:extLst>
              </a:tr>
              <a:tr h="176108">
                <a:tc>
                  <a:txBody>
                    <a:bodyPr/>
                    <a:lstStyle/>
                    <a:p>
                      <a:r>
                        <a:rPr lang="en-US" sz="1200" dirty="0"/>
                        <a:t>Large Turbofans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 50 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 Mach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521819"/>
                  </a:ext>
                </a:extLst>
              </a:tr>
              <a:tr h="176108">
                <a:tc>
                  <a:txBody>
                    <a:bodyPr/>
                    <a:lstStyle/>
                    <a:p>
                      <a:r>
                        <a:rPr lang="en-US" sz="1200" dirty="0"/>
                        <a:t>Micro Gas Turbines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 5 KW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 Mach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056707"/>
                  </a:ext>
                </a:extLst>
              </a:tr>
              <a:tr h="176108">
                <a:tc>
                  <a:txBody>
                    <a:bodyPr/>
                    <a:lstStyle/>
                    <a:p>
                      <a:r>
                        <a:rPr lang="en-US" sz="1200" dirty="0"/>
                        <a:t>Turbo Props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 10 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 Mach 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274306"/>
                  </a:ext>
                </a:extLst>
              </a:tr>
              <a:tr h="176108">
                <a:tc>
                  <a:txBody>
                    <a:bodyPr/>
                    <a:lstStyle/>
                    <a:p>
                      <a:r>
                        <a:rPr lang="en-US" sz="1200" dirty="0"/>
                        <a:t>Electric Motors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 100 KW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 Mach 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993398"/>
                  </a:ext>
                </a:extLst>
              </a:tr>
              <a:tr h="176108">
                <a:tc>
                  <a:txBody>
                    <a:bodyPr/>
                    <a:lstStyle/>
                    <a:p>
                      <a:r>
                        <a:rPr lang="en-US" sz="1200" dirty="0"/>
                        <a:t>Internal Combustion Engines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 500 KW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 Mach 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075206"/>
                  </a:ext>
                </a:extLst>
              </a:tr>
              <a:tr h="176108">
                <a:tc>
                  <a:txBody>
                    <a:bodyPr/>
                    <a:lstStyle/>
                    <a:p>
                      <a:r>
                        <a:rPr lang="en-US" sz="1200" dirty="0"/>
                        <a:t>Wankel engines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 100 KW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 Mach 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37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2819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75106-4F87-430A-A4FA-CD61EA574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ct val="20000"/>
              </a:spcBef>
              <a:buNone/>
            </a:pPr>
            <a:r>
              <a:rPr lang="en-US" altLang="en-US" dirty="0"/>
              <a:t>Propulsion system  &amp; energy storage types</a:t>
            </a:r>
          </a:p>
          <a:p>
            <a:pPr marL="0" indent="0" eaLnBrk="1" hangingPunct="1">
              <a:spcBef>
                <a:spcPct val="20000"/>
              </a:spcBef>
              <a:buNone/>
            </a:pPr>
            <a:endParaRPr lang="en-US" altLang="en-US" dirty="0"/>
          </a:p>
          <a:p>
            <a:pPr marL="0" indent="0" eaLnBrk="1" hangingPunct="1">
              <a:spcBef>
                <a:spcPct val="20000"/>
              </a:spcBef>
              <a:buNone/>
            </a:pPr>
            <a:endParaRPr lang="en-US" altLang="en-US" dirty="0"/>
          </a:p>
          <a:p>
            <a:pPr marL="0" indent="0" eaLnBrk="1" hangingPunct="1">
              <a:spcBef>
                <a:spcPct val="20000"/>
              </a:spcBef>
              <a:buNone/>
            </a:pPr>
            <a:endParaRPr lang="en-US" altLang="en-US" dirty="0"/>
          </a:p>
          <a:p>
            <a:pPr eaLnBrk="1" hangingPunct="1">
              <a:spcBef>
                <a:spcPct val="20000"/>
              </a:spcBef>
            </a:pPr>
            <a:endParaRPr lang="en-US" altLang="en-US" dirty="0"/>
          </a:p>
          <a:p>
            <a:pPr marL="457200" indent="-457200" eaLnBrk="1" hangingPunct="1">
              <a:spcBef>
                <a:spcPts val="0"/>
              </a:spcBef>
              <a:buFont typeface="+mj-lt"/>
              <a:buAutoNum type="arabicPeriod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CD9D7-BDC0-4330-ADE0-331BA89E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7.1 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A80683-4FBC-4D41-A59D-14230546EAC0}"/>
              </a:ext>
            </a:extLst>
          </p:cNvPr>
          <p:cNvSpPr txBox="1"/>
          <p:nvPr/>
        </p:nvSpPr>
        <p:spPr>
          <a:xfrm>
            <a:off x="-10346" y="4507097"/>
            <a:ext cx="2663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harter"/>
              </a:rPr>
              <a:t>Piston engine</a:t>
            </a:r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pPr algn="ctr"/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600W/kg</a:t>
            </a:r>
            <a:endParaRPr lang="en-US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F599D5-DCFA-42F5-8AD7-2E1EDF6073FD}"/>
              </a:ext>
            </a:extLst>
          </p:cNvPr>
          <p:cNvSpPr txBox="1"/>
          <p:nvPr/>
        </p:nvSpPr>
        <p:spPr>
          <a:xfrm>
            <a:off x="6869915" y="675331"/>
            <a:ext cx="20835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dirty="0" err="1"/>
              <a:t>NiCAD</a:t>
            </a:r>
            <a:r>
              <a:rPr lang="en-US" altLang="en-US" dirty="0"/>
              <a:t> battery</a:t>
            </a:r>
          </a:p>
          <a:p>
            <a:pPr algn="ctr"/>
            <a:r>
              <a:rPr lang="en-US" altLang="en-US" dirty="0"/>
              <a:t>50-75 </a:t>
            </a:r>
            <a:r>
              <a:rPr lang="en-US" altLang="en-US" dirty="0" err="1"/>
              <a:t>Wh</a:t>
            </a:r>
            <a:r>
              <a:rPr lang="en-US" altLang="en-US" dirty="0"/>
              <a:t>/kg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EB734-D2FB-42AA-A0F1-0AEE9E8A12EA}"/>
              </a:ext>
            </a:extLst>
          </p:cNvPr>
          <p:cNvSpPr txBox="1"/>
          <p:nvPr/>
        </p:nvSpPr>
        <p:spPr>
          <a:xfrm>
            <a:off x="6794042" y="4869253"/>
            <a:ext cx="23776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dirty="0"/>
              <a:t>Li-Ion battery</a:t>
            </a:r>
            <a:br>
              <a:rPr lang="en-US" altLang="en-US" dirty="0"/>
            </a:br>
            <a:r>
              <a:rPr lang="en-US" altLang="en-US" dirty="0"/>
              <a:t>260-270 </a:t>
            </a:r>
            <a:r>
              <a:rPr lang="en-US" altLang="en-US" dirty="0" err="1"/>
              <a:t>Wh</a:t>
            </a:r>
            <a:r>
              <a:rPr lang="en-US" altLang="en-US" dirty="0"/>
              <a:t>/kg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B225EA1-37B4-484C-889B-EF848D61B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1" y="2703185"/>
            <a:ext cx="842546" cy="180391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074AE30-ABAC-402D-BF9E-A3636F369418}"/>
              </a:ext>
            </a:extLst>
          </p:cNvPr>
          <p:cNvSpPr txBox="1"/>
          <p:nvPr/>
        </p:nvSpPr>
        <p:spPr>
          <a:xfrm>
            <a:off x="1739210" y="4507096"/>
            <a:ext cx="23776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dirty="0"/>
              <a:t>Electric motor</a:t>
            </a:r>
          </a:p>
          <a:p>
            <a:pPr algn="ctr"/>
            <a:r>
              <a:rPr lang="en-US" altLang="en-US" dirty="0"/>
              <a:t>3 KW/kg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2CE803-9F0F-4EE7-8495-A287CCE7ADE5}"/>
              </a:ext>
            </a:extLst>
          </p:cNvPr>
          <p:cNvSpPr txBox="1"/>
          <p:nvPr/>
        </p:nvSpPr>
        <p:spPr>
          <a:xfrm>
            <a:off x="7114128" y="2768188"/>
            <a:ext cx="16163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dirty="0"/>
              <a:t>Fuel cell</a:t>
            </a:r>
          </a:p>
          <a:p>
            <a:pPr algn="ctr"/>
            <a:r>
              <a:rPr lang="en-US" altLang="en-US" dirty="0"/>
              <a:t>39 kWh/kg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E833C5-0055-4F78-BC8E-29D137666D98}"/>
              </a:ext>
            </a:extLst>
          </p:cNvPr>
          <p:cNvSpPr txBox="1"/>
          <p:nvPr/>
        </p:nvSpPr>
        <p:spPr>
          <a:xfrm>
            <a:off x="3659714" y="4477151"/>
            <a:ext cx="28408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dirty="0"/>
              <a:t>Gas turbine</a:t>
            </a:r>
          </a:p>
          <a:p>
            <a:pPr algn="ctr"/>
            <a:r>
              <a:rPr lang="en-US" altLang="en-US" dirty="0"/>
              <a:t>5 KW/kg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0DDA382-EAB0-41F7-BD18-5E5D0B98B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875" y="2738243"/>
            <a:ext cx="1482348" cy="17389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AD47308-5B7B-4C34-92D2-87D0A7462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2286" y="2768188"/>
            <a:ext cx="2860187" cy="17089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DCF3753-8C30-476F-B921-C8AC1A3932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0513" y="372823"/>
            <a:ext cx="3075480" cy="153774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FDC2D87-7BA5-40C7-8E94-7F0E2EC5EE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0513" y="2103442"/>
            <a:ext cx="1960110" cy="182096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AE3F827-1059-4295-82AC-CDE3D8FC2F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0512" y="4095845"/>
            <a:ext cx="2473627" cy="16124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3B3024-2E13-B61A-E38F-58FC7E16C1E3}"/>
              </a:ext>
            </a:extLst>
          </p:cNvPr>
          <p:cNvSpPr txBox="1"/>
          <p:nvPr/>
        </p:nvSpPr>
        <p:spPr>
          <a:xfrm>
            <a:off x="3822190" y="5126831"/>
            <a:ext cx="23776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dirty="0"/>
              <a:t>Kerosene</a:t>
            </a:r>
          </a:p>
          <a:p>
            <a:pPr algn="ctr"/>
            <a:r>
              <a:rPr lang="en-US" altLang="en-US" dirty="0"/>
              <a:t>?? kWh/kg</a:t>
            </a:r>
          </a:p>
        </p:txBody>
      </p:sp>
    </p:spTree>
    <p:extLst>
      <p:ext uri="{BB962C8B-B14F-4D97-AF65-F5344CB8AC3E}">
        <p14:creationId xmlns:p14="http://schemas.microsoft.com/office/powerpoint/2010/main" val="2959653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75106-4F87-430A-A4FA-CD61EA574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ct val="20000"/>
              </a:spcBef>
              <a:buNone/>
            </a:pPr>
            <a:r>
              <a:rPr lang="en-US" altLang="en-US" dirty="0"/>
              <a:t>Why a gas turbine?</a:t>
            </a:r>
          </a:p>
          <a:p>
            <a:pPr marL="0" indent="0" eaLnBrk="1" hangingPunct="1">
              <a:spcBef>
                <a:spcPct val="20000"/>
              </a:spcBef>
              <a:buNone/>
            </a:pPr>
            <a:endParaRPr lang="en-US" altLang="en-US" dirty="0"/>
          </a:p>
          <a:p>
            <a:pPr marL="0" indent="0" eaLnBrk="1" hangingPunct="1">
              <a:spcBef>
                <a:spcPct val="20000"/>
              </a:spcBef>
              <a:buNone/>
            </a:pPr>
            <a:endParaRPr lang="en-US" altLang="en-US" dirty="0"/>
          </a:p>
          <a:p>
            <a:pPr marL="0" indent="0" eaLnBrk="1" hangingPunct="1">
              <a:spcBef>
                <a:spcPct val="20000"/>
              </a:spcBef>
              <a:buNone/>
            </a:pPr>
            <a:endParaRPr lang="en-US" altLang="en-US" dirty="0"/>
          </a:p>
          <a:p>
            <a:pPr eaLnBrk="1" hangingPunct="1">
              <a:spcBef>
                <a:spcPct val="20000"/>
              </a:spcBef>
            </a:pPr>
            <a:endParaRPr lang="en-US" altLang="en-US" dirty="0"/>
          </a:p>
          <a:p>
            <a:pPr marL="457200" indent="-457200" eaLnBrk="1" hangingPunct="1">
              <a:spcBef>
                <a:spcPts val="0"/>
              </a:spcBef>
              <a:buFont typeface="+mj-lt"/>
              <a:buAutoNum type="arabicPeriod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CD9D7-BDC0-4330-ADE0-331BA89E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7.1 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A80683-4FBC-4D41-A59D-14230546EAC0}"/>
              </a:ext>
            </a:extLst>
          </p:cNvPr>
          <p:cNvSpPr txBox="1"/>
          <p:nvPr/>
        </p:nvSpPr>
        <p:spPr>
          <a:xfrm>
            <a:off x="828863" y="5206893"/>
            <a:ext cx="2663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Mercedes-Benz CLS-class</a:t>
            </a:r>
            <a:endParaRPr lang="en-US" altLang="en-US" dirty="0"/>
          </a:p>
          <a:p>
            <a:pPr algn="ctr"/>
            <a:r>
              <a:rPr lang="en-US" altLang="en-US" dirty="0"/>
              <a:t>270 KW (362 HP)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F599D5-DCFA-42F5-8AD7-2E1EDF6073FD}"/>
              </a:ext>
            </a:extLst>
          </p:cNvPr>
          <p:cNvSpPr txBox="1"/>
          <p:nvPr/>
        </p:nvSpPr>
        <p:spPr>
          <a:xfrm>
            <a:off x="4963824" y="5212298"/>
            <a:ext cx="20835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dirty="0"/>
              <a:t>Tesla Model S</a:t>
            </a:r>
          </a:p>
          <a:p>
            <a:pPr algn="ctr"/>
            <a:r>
              <a:rPr lang="en-US" altLang="en-US" dirty="0"/>
              <a:t>515 KW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EB734-D2FB-42AA-A0F1-0AEE9E8A12EA}"/>
              </a:ext>
            </a:extLst>
          </p:cNvPr>
          <p:cNvSpPr txBox="1"/>
          <p:nvPr/>
        </p:nvSpPr>
        <p:spPr>
          <a:xfrm>
            <a:off x="8699897" y="5212298"/>
            <a:ext cx="23776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dirty="0"/>
              <a:t>GE 9X (B777)</a:t>
            </a:r>
          </a:p>
          <a:p>
            <a:pPr algn="ctr"/>
            <a:r>
              <a:rPr lang="en-US" altLang="en-US" dirty="0"/>
              <a:t>47000 KW per engine</a:t>
            </a:r>
          </a:p>
        </p:txBody>
      </p:sp>
      <p:pic>
        <p:nvPicPr>
          <p:cNvPr id="117762" name="Picture 2" descr="2019 Mercedes-Benz CLS-Class Prices, Reviews, &amp; Pictures | U.S. News &amp;  World Report">
            <a:extLst>
              <a:ext uri="{FF2B5EF4-FFF2-40B4-BE49-F238E27FC236}">
                <a16:creationId xmlns:a16="http://schemas.microsoft.com/office/drawing/2014/main" id="{F23E051E-EE1F-45D6-9C78-47206C657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8" t="16764" r="10417" b="32448"/>
          <a:stretch/>
        </p:blipFill>
        <p:spPr bwMode="auto">
          <a:xfrm>
            <a:off x="342465" y="3285018"/>
            <a:ext cx="3636037" cy="169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764" name="Picture 4" descr="2020 Tesla Model S Review, Pricing, and Specs">
            <a:extLst>
              <a:ext uri="{FF2B5EF4-FFF2-40B4-BE49-F238E27FC236}">
                <a16:creationId xmlns:a16="http://schemas.microsoft.com/office/drawing/2014/main" id="{82F162FE-44BC-4756-9F03-FC6C5AF2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989" y="3076575"/>
            <a:ext cx="3364686" cy="189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766" name="Picture 6" descr="Avio Aero on Twitter: &quot;Designing LPT for world largest commercial engine # GE9X and able to attend engine 1st flight on GE aviation test airplane: &quot;An  unforgettable experience!&quot; - Flavio Caciuffo, Radial Clearances">
            <a:extLst>
              <a:ext uri="{FF2B5EF4-FFF2-40B4-BE49-F238E27FC236}">
                <a16:creationId xmlns:a16="http://schemas.microsoft.com/office/drawing/2014/main" id="{79EA9F1D-BB81-45DE-B3E5-1BC7BD4A5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500" y="1979605"/>
            <a:ext cx="3143114" cy="298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10">
            <a:extLst>
              <a:ext uri="{FF2B5EF4-FFF2-40B4-BE49-F238E27FC236}">
                <a16:creationId xmlns:a16="http://schemas.microsoft.com/office/drawing/2014/main" id="{80EBE006-4F2A-4915-8BF7-8A4EAECA9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989" y="2187157"/>
            <a:ext cx="3364686" cy="646331"/>
          </a:xfrm>
          <a:prstGeom prst="rect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 b="1" i="1" dirty="0">
                <a:latin typeface="+mj-lt"/>
              </a:rPr>
              <a:t>1 GE 9X engine has the power of 91 Tesla Model S (sports)cars</a:t>
            </a:r>
            <a:endParaRPr lang="en-US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5078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75106-4F87-430A-A4FA-CD61EA574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ct val="20000"/>
              </a:spcBef>
              <a:buNone/>
            </a:pPr>
            <a:r>
              <a:rPr lang="en-US" altLang="en-US" dirty="0"/>
              <a:t>Fuel (in gallons) per passenger carry a passenger for 350 miles:</a:t>
            </a:r>
          </a:p>
          <a:p>
            <a:pPr marL="0" indent="0" eaLnBrk="1" hangingPunct="1">
              <a:spcBef>
                <a:spcPct val="20000"/>
              </a:spcBef>
              <a:buNone/>
            </a:pPr>
            <a:endParaRPr lang="en-US" altLang="en-US" dirty="0"/>
          </a:p>
          <a:p>
            <a:pPr marL="0" indent="0" eaLnBrk="1" hangingPunct="1">
              <a:spcBef>
                <a:spcPct val="20000"/>
              </a:spcBef>
              <a:buNone/>
            </a:pPr>
            <a:endParaRPr lang="en-US" altLang="en-US" dirty="0"/>
          </a:p>
          <a:p>
            <a:pPr marL="0" indent="0" eaLnBrk="1" hangingPunct="1">
              <a:spcBef>
                <a:spcPct val="20000"/>
              </a:spcBef>
              <a:buNone/>
            </a:pPr>
            <a:endParaRPr lang="en-US" altLang="en-US" dirty="0"/>
          </a:p>
          <a:p>
            <a:pPr eaLnBrk="1" hangingPunct="1">
              <a:spcBef>
                <a:spcPct val="20000"/>
              </a:spcBef>
            </a:pPr>
            <a:endParaRPr lang="en-US" altLang="en-US" dirty="0"/>
          </a:p>
          <a:p>
            <a:pPr marL="457200" indent="-457200" eaLnBrk="1" hangingPunct="1">
              <a:spcBef>
                <a:spcPts val="0"/>
              </a:spcBef>
              <a:buFont typeface="+mj-lt"/>
              <a:buAutoNum type="arabicPeriod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CD9D7-BDC0-4330-ADE0-331BA89E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7.1 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F6CDDD-CD99-4004-A9A1-8BCCD8A00F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89" r="15169" b="60888"/>
          <a:stretch/>
        </p:blipFill>
        <p:spPr>
          <a:xfrm>
            <a:off x="628650" y="3922052"/>
            <a:ext cx="7447720" cy="18587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9677E0-51A4-4E7B-A7B0-8744AD9F7E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951" r="2150" b="26424"/>
          <a:stretch/>
        </p:blipFill>
        <p:spPr>
          <a:xfrm>
            <a:off x="609600" y="2008750"/>
            <a:ext cx="8590761" cy="19159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CD8EA7-DC40-4647-9D00-86425555AA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632" r="52077" b="9356"/>
          <a:stretch/>
        </p:blipFill>
        <p:spPr>
          <a:xfrm>
            <a:off x="6942317" y="4703917"/>
            <a:ext cx="5108541" cy="11077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EEA6655-05F6-4EA2-8CE9-C7674E35B0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02" t="92403" r="78764" b="2704"/>
          <a:stretch/>
        </p:blipFill>
        <p:spPr>
          <a:xfrm>
            <a:off x="9311410" y="3157575"/>
            <a:ext cx="2554769" cy="57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31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CD9D7-BDC0-4330-ADE0-331BA89E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7.1 Introduction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9677E0-51A4-4E7B-A7B0-8744AD9F7E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78" r="47" b="907"/>
          <a:stretch/>
        </p:blipFill>
        <p:spPr>
          <a:xfrm>
            <a:off x="2240108" y="771525"/>
            <a:ext cx="7970692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18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8A7A78A5-C309-4B4F-8FA5-8E9634BC248E}"/>
              </a:ext>
            </a:extLst>
          </p:cNvPr>
          <p:cNvGrpSpPr>
            <a:grpSpLocks/>
          </p:cNvGrpSpPr>
          <p:nvPr/>
        </p:nvGrpSpPr>
        <p:grpSpPr bwMode="auto">
          <a:xfrm>
            <a:off x="6629401" y="1460996"/>
            <a:ext cx="5033260" cy="3988621"/>
            <a:chOff x="1008" y="1056"/>
            <a:chExt cx="3264" cy="2408"/>
          </a:xfrm>
        </p:grpSpPr>
        <p:pic>
          <p:nvPicPr>
            <p:cNvPr id="5" name="Picture 10" descr="tweedeplaatjeallevliegtuigensamen">
              <a:extLst>
                <a:ext uri="{FF2B5EF4-FFF2-40B4-BE49-F238E27FC236}">
                  <a16:creationId xmlns:a16="http://schemas.microsoft.com/office/drawing/2014/main" id="{9C6F499E-D012-4EC9-B064-E4B52F29DA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58" t="82954" r="2629" b="214"/>
            <a:stretch>
              <a:fillRect/>
            </a:stretch>
          </p:blipFill>
          <p:spPr bwMode="auto">
            <a:xfrm>
              <a:off x="1392" y="1056"/>
              <a:ext cx="1152" cy="7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1" descr="tweedeplaatjeallevliegtuigensamen">
              <a:extLst>
                <a:ext uri="{FF2B5EF4-FFF2-40B4-BE49-F238E27FC236}">
                  <a16:creationId xmlns:a16="http://schemas.microsoft.com/office/drawing/2014/main" id="{18E5F2C4-7AA8-4863-BF77-24FF7D32C3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086" t="63637" r="10858" b="17046"/>
            <a:stretch>
              <a:fillRect/>
            </a:stretch>
          </p:blipFill>
          <p:spPr bwMode="auto">
            <a:xfrm>
              <a:off x="3360" y="1872"/>
              <a:ext cx="912" cy="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2" descr="tweedeplaatjeallevliegtuigensamen">
              <a:extLst>
                <a:ext uri="{FF2B5EF4-FFF2-40B4-BE49-F238E27FC236}">
                  <a16:creationId xmlns:a16="http://schemas.microsoft.com/office/drawing/2014/main" id="{4ED109EA-5D3F-4321-A94A-8294FC4303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909" r="71201" b="19318"/>
            <a:stretch>
              <a:fillRect/>
            </a:stretch>
          </p:blipFill>
          <p:spPr bwMode="auto">
            <a:xfrm>
              <a:off x="1296" y="2677"/>
              <a:ext cx="1104" cy="6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236EA465-1F78-412E-AF0D-A5270180B4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8" y="2736"/>
              <a:ext cx="960" cy="728"/>
              <a:chOff x="960" y="3168"/>
              <a:chExt cx="960" cy="728"/>
            </a:xfrm>
          </p:grpSpPr>
          <p:pic>
            <p:nvPicPr>
              <p:cNvPr id="20" name="Picture 14" descr="tweedeplaatjeallevliegtuigensamen">
                <a:extLst>
                  <a:ext uri="{FF2B5EF4-FFF2-40B4-BE49-F238E27FC236}">
                    <a16:creationId xmlns:a16="http://schemas.microsoft.com/office/drawing/2014/main" id="{8FAFA3F2-C57B-4E9D-BDA9-86F3FCD074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70454" r="41028" b="13637"/>
              <a:stretch>
                <a:fillRect/>
              </a:stretch>
            </p:blipFill>
            <p:spPr bwMode="auto">
              <a:xfrm>
                <a:off x="960" y="3168"/>
                <a:ext cx="960" cy="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Picture 15" descr="tweedeplaatjeallevliegtuigensamen">
                <a:extLst>
                  <a:ext uri="{FF2B5EF4-FFF2-40B4-BE49-F238E27FC236}">
                    <a16:creationId xmlns:a16="http://schemas.microsoft.com/office/drawing/2014/main" id="{D497323C-B8C0-4E00-B19E-22D94A2752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70454" r="62971" b="23863"/>
              <a:stretch>
                <a:fillRect/>
              </a:stretch>
            </p:blipFill>
            <p:spPr bwMode="auto">
              <a:xfrm>
                <a:off x="1008" y="3730"/>
                <a:ext cx="192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" name="Group 16">
              <a:extLst>
                <a:ext uri="{FF2B5EF4-FFF2-40B4-BE49-F238E27FC236}">
                  <a16:creationId xmlns:a16="http://schemas.microsoft.com/office/drawing/2014/main" id="{C6E1D910-6CC4-47E9-8853-8F56295337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" y="1872"/>
              <a:ext cx="1152" cy="738"/>
              <a:chOff x="96" y="2256"/>
              <a:chExt cx="1152" cy="738"/>
            </a:xfrm>
          </p:grpSpPr>
          <p:pic>
            <p:nvPicPr>
              <p:cNvPr id="18" name="Picture 17" descr="tweedeplaatjeallevliegtuigensamen">
                <a:extLst>
                  <a:ext uri="{FF2B5EF4-FFF2-40B4-BE49-F238E27FC236}">
                    <a16:creationId xmlns:a16="http://schemas.microsoft.com/office/drawing/2014/main" id="{242759F5-1B49-48A6-ABF2-60996661C9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83524" r="35542"/>
              <a:stretch>
                <a:fillRect/>
              </a:stretch>
            </p:blipFill>
            <p:spPr bwMode="auto">
              <a:xfrm>
                <a:off x="96" y="2298"/>
                <a:ext cx="1152" cy="6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" name="Picture 18" descr="tweedeplaatjeallevliegtuigensamen">
                <a:extLst>
                  <a:ext uri="{FF2B5EF4-FFF2-40B4-BE49-F238E27FC236}">
                    <a16:creationId xmlns:a16="http://schemas.microsoft.com/office/drawing/2014/main" id="{56676AF1-D597-4539-B657-B19ED89F48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70454" r="62971" b="23863"/>
              <a:stretch>
                <a:fillRect/>
              </a:stretch>
            </p:blipFill>
            <p:spPr bwMode="auto">
              <a:xfrm>
                <a:off x="340" y="2256"/>
                <a:ext cx="668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0" name="Group 19">
              <a:extLst>
                <a:ext uri="{FF2B5EF4-FFF2-40B4-BE49-F238E27FC236}">
                  <a16:creationId xmlns:a16="http://schemas.microsoft.com/office/drawing/2014/main" id="{943267BC-9E2D-46E0-B501-CF7C59BB0A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0" y="1056"/>
              <a:ext cx="1136" cy="723"/>
              <a:chOff x="1344" y="1536"/>
              <a:chExt cx="1136" cy="723"/>
            </a:xfrm>
          </p:grpSpPr>
          <p:pic>
            <p:nvPicPr>
              <p:cNvPr id="16" name="Picture 20" descr="tweedeplaatjeallevliegtuigensamen">
                <a:extLst>
                  <a:ext uri="{FF2B5EF4-FFF2-40B4-BE49-F238E27FC236}">
                    <a16:creationId xmlns:a16="http://schemas.microsoft.com/office/drawing/2014/main" id="{E78EF9AA-2C68-45F8-A2FB-885CB7D5E8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" t="16855" r="67458" b="67165"/>
              <a:stretch>
                <a:fillRect/>
              </a:stretch>
            </p:blipFill>
            <p:spPr bwMode="auto">
              <a:xfrm>
                <a:off x="1344" y="1584"/>
                <a:ext cx="1136" cy="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Picture 21" descr="tweedeplaatjeallevliegtuigensamen">
                <a:extLst>
                  <a:ext uri="{FF2B5EF4-FFF2-40B4-BE49-F238E27FC236}">
                    <a16:creationId xmlns:a16="http://schemas.microsoft.com/office/drawing/2014/main" id="{C88B2FFF-3ED5-484D-B437-A504980611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70454" r="62971" b="23863"/>
              <a:stretch>
                <a:fillRect/>
              </a:stretch>
            </p:blipFill>
            <p:spPr bwMode="auto">
              <a:xfrm>
                <a:off x="1392" y="1536"/>
                <a:ext cx="624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1" name="Group 22">
              <a:extLst>
                <a:ext uri="{FF2B5EF4-FFF2-40B4-BE49-F238E27FC236}">
                  <a16:creationId xmlns:a16="http://schemas.microsoft.com/office/drawing/2014/main" id="{A1BB6674-FBA5-4798-B9FD-6D9D1CE13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6" y="1776"/>
              <a:ext cx="1488" cy="1085"/>
              <a:chOff x="2880" y="768"/>
              <a:chExt cx="1488" cy="1085"/>
            </a:xfrm>
          </p:grpSpPr>
          <p:pic>
            <p:nvPicPr>
              <p:cNvPr id="13" name="Picture 23" descr="tweedeplaatjeallevliegtuigensamen">
                <a:extLst>
                  <a:ext uri="{FF2B5EF4-FFF2-40B4-BE49-F238E27FC236}">
                    <a16:creationId xmlns:a16="http://schemas.microsoft.com/office/drawing/2014/main" id="{6FD3DBB0-81D9-4DC9-98C0-F0733E9BF1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99" t="30681" r="32800" b="46591"/>
              <a:stretch>
                <a:fillRect/>
              </a:stretch>
            </p:blipFill>
            <p:spPr bwMode="auto">
              <a:xfrm>
                <a:off x="3024" y="768"/>
                <a:ext cx="1344" cy="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Picture 24" descr="tweedeplaatjeallevliegtuigensamen">
                <a:extLst>
                  <a:ext uri="{FF2B5EF4-FFF2-40B4-BE49-F238E27FC236}">
                    <a16:creationId xmlns:a16="http://schemas.microsoft.com/office/drawing/2014/main" id="{246FBD21-FE9D-4938-8C4D-4216D239C7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70454" r="62971" b="23863"/>
              <a:stretch>
                <a:fillRect/>
              </a:stretch>
            </p:blipFill>
            <p:spPr bwMode="auto">
              <a:xfrm>
                <a:off x="3732" y="1651"/>
                <a:ext cx="540" cy="2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" name="Picture 25" descr="tweedeplaatjeallevliegtuigensamen">
                <a:extLst>
                  <a:ext uri="{FF2B5EF4-FFF2-40B4-BE49-F238E27FC236}">
                    <a16:creationId xmlns:a16="http://schemas.microsoft.com/office/drawing/2014/main" id="{A85B9B6A-D9DB-4CD5-A10A-D200EEA3DC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70454" r="62971" b="23863"/>
              <a:stretch>
                <a:fillRect/>
              </a:stretch>
            </p:blipFill>
            <p:spPr bwMode="auto">
              <a:xfrm>
                <a:off x="2880" y="816"/>
                <a:ext cx="307" cy="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2" name="Picture 26" descr="tweedeplaatjeallevliegtuigensamen">
              <a:extLst>
                <a:ext uri="{FF2B5EF4-FFF2-40B4-BE49-F238E27FC236}">
                  <a16:creationId xmlns:a16="http://schemas.microsoft.com/office/drawing/2014/main" id="{FF4A4BD7-ED2E-4673-85EC-C49C8C41A2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43" t="70454" r="62971" b="23863"/>
            <a:stretch>
              <a:fillRect/>
            </a:stretch>
          </p:blipFill>
          <p:spPr bwMode="auto">
            <a:xfrm>
              <a:off x="2250" y="1591"/>
              <a:ext cx="192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3F300382-7D09-4881-9A36-3E5A61056377}"/>
              </a:ext>
            </a:extLst>
          </p:cNvPr>
          <p:cNvSpPr/>
          <p:nvPr/>
        </p:nvSpPr>
        <p:spPr>
          <a:xfrm>
            <a:off x="0" y="0"/>
            <a:ext cx="12192001" cy="5946290"/>
          </a:xfrm>
          <a:prstGeom prst="rect">
            <a:avLst/>
          </a:prstGeom>
          <a:gradFill>
            <a:gsLst>
              <a:gs pos="0">
                <a:schemeClr val="tx1">
                  <a:alpha val="85000"/>
                </a:schemeClr>
              </a:gs>
              <a:gs pos="43000">
                <a:schemeClr val="tx1">
                  <a:alpha val="85000"/>
                </a:schemeClr>
              </a:gs>
              <a:gs pos="62000">
                <a:schemeClr val="tx1">
                  <a:alpha val="75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EC4500-9CAE-4470-ABC5-047ECA9A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Lecture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D969-CA0A-44C8-90F3-874B9D536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Bef>
                <a:spcPts val="0"/>
              </a:spcBef>
              <a:buFont typeface="+mj-lt"/>
              <a:buAutoNum type="arabicPeriod" startAt="7"/>
            </a:pPr>
            <a:r>
              <a:rPr lang="en-US" dirty="0">
                <a:solidFill>
                  <a:schemeClr val="bg1"/>
                </a:solidFill>
              </a:rPr>
              <a:t>Preliminary Propulsion Sizing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7.1. Introduction 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/>
                </a:solidFill>
              </a:rPr>
              <a:t>7.2. Gas Generators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7.3. Gas Turbine Thermodynamics (Recap)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</a:rPr>
              <a:t>	7.3.1 Ideal Cycle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</a:rPr>
              <a:t>	7.3.2 Gas Power &amp; Efficiency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</a:rPr>
              <a:t>	7.3.3 Real Processes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7.4. Gas Turbine Classifications &amp; Configurations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7.5. Governing Equations of Gas Turbines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7.6. Engine Scaling techniques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	7.6.1 Piston Engine Scaling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	7.6.2 Propeller Engine Scaling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	7.6.3 Turbojet Engine Scaling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	7.6.4 Effects of Altitude and Velocity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7.7. Engine Manufacturers &amp; Joint Programs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7.8. Future Developments</a:t>
            </a:r>
            <a:endParaRPr lang="en-US" dirty="0">
              <a:solidFill>
                <a:schemeClr val="bg1">
                  <a:lumMod val="75000"/>
                </a:schemeClr>
              </a:solidFill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95264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CD9D7-BDC0-4330-ADE0-331BA89E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7.2 Gas Generators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75106-4F87-430A-A4FA-CD61EA574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7"/>
            <a:ext cx="11582400" cy="4108119"/>
          </a:xfrm>
        </p:spPr>
        <p:txBody>
          <a:bodyPr/>
          <a:lstStyle/>
          <a:p>
            <a:pPr marL="0" indent="0" eaLnBrk="1" hangingPunct="1">
              <a:spcBef>
                <a:spcPct val="20000"/>
              </a:spcBef>
              <a:buNone/>
            </a:pPr>
            <a:r>
              <a:rPr lang="en-US" altLang="en-US" dirty="0"/>
              <a:t>A gas generator generates power in the form of hot pressurized gas (gas power)</a:t>
            </a:r>
          </a:p>
          <a:p>
            <a:pPr marL="0" indent="0" eaLnBrk="1" hangingPunct="1">
              <a:spcBef>
                <a:spcPct val="20000"/>
              </a:spcBef>
              <a:buNone/>
            </a:pPr>
            <a:endParaRPr lang="en-US" altLang="en-US" dirty="0"/>
          </a:p>
          <a:p>
            <a:pPr marL="457200" indent="-457200" eaLnBrk="1" hangingPunct="1">
              <a:spcBef>
                <a:spcPct val="20000"/>
              </a:spcBef>
              <a:buFont typeface="+mj-lt"/>
              <a:buAutoNum type="arabicPeriod"/>
            </a:pPr>
            <a:r>
              <a:rPr lang="en-US" altLang="en-US" dirty="0"/>
              <a:t>Generating Gas Power</a:t>
            </a:r>
          </a:p>
          <a:p>
            <a:pPr marL="625972" lvl="1" indent="-457200"/>
            <a:r>
              <a:rPr lang="en-US" altLang="en-US" dirty="0"/>
              <a:t>Conversion of available energy in fuel to gas power (</a:t>
            </a:r>
            <a:r>
              <a:rPr lang="en-US" altLang="en-US" b="1" dirty="0"/>
              <a:t>Gas generator</a:t>
            </a:r>
            <a:r>
              <a:rPr lang="en-US" altLang="en-US" dirty="0"/>
              <a:t>)</a:t>
            </a:r>
          </a:p>
          <a:p>
            <a:pPr marL="625972" lvl="1" indent="-457200"/>
            <a:endParaRPr lang="en-US" altLang="en-US" dirty="0"/>
          </a:p>
          <a:p>
            <a:pPr marL="457200" indent="-457200" eaLnBrk="1" hangingPunct="1">
              <a:spcBef>
                <a:spcPct val="20000"/>
              </a:spcBef>
              <a:buFont typeface="+mj-lt"/>
              <a:buAutoNum type="arabicPeriod"/>
            </a:pPr>
            <a:r>
              <a:rPr lang="en-US" altLang="en-US" dirty="0"/>
              <a:t>Generating Thrust Power</a:t>
            </a:r>
          </a:p>
          <a:p>
            <a:pPr marL="625972" lvl="1" indent="-457200"/>
            <a:r>
              <a:rPr lang="en-US" altLang="en-US" dirty="0"/>
              <a:t>Conversion of gas power into propelling jet, increase momentum of the gas flow) </a:t>
            </a:r>
            <a:r>
              <a:rPr lang="en-US" altLang="en-US" b="1" dirty="0"/>
              <a:t>(Propeller, Jet, Rotor)</a:t>
            </a:r>
          </a:p>
          <a:p>
            <a:pPr eaLnBrk="1" hangingPunct="1">
              <a:spcBef>
                <a:spcPct val="2000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76970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CD9D7-BDC0-4330-ADE0-331BA89E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7.2 Gas Generators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75106-4F87-430A-A4FA-CD61EA574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ct val="20000"/>
              </a:spcBef>
              <a:buNone/>
            </a:pPr>
            <a:r>
              <a:rPr lang="en-US" altLang="en-US" dirty="0"/>
              <a:t>A gas generator generates power in the form of hot pressurized gas (gas power)</a:t>
            </a:r>
          </a:p>
          <a:p>
            <a:pPr eaLnBrk="1" hangingPunct="1">
              <a:spcBef>
                <a:spcPct val="20000"/>
              </a:spcBef>
            </a:pPr>
            <a:endParaRPr lang="en-US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079910-37B5-4B0B-95BF-DDAC03848D03}"/>
              </a:ext>
            </a:extLst>
          </p:cNvPr>
          <p:cNvSpPr/>
          <p:nvPr/>
        </p:nvSpPr>
        <p:spPr>
          <a:xfrm>
            <a:off x="5253037" y="2133600"/>
            <a:ext cx="1685925" cy="428625"/>
          </a:xfrm>
          <a:prstGeom prst="rect">
            <a:avLst/>
          </a:prstGeom>
          <a:solidFill>
            <a:srgbClr val="9700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20000"/>
              </a:spcBef>
            </a:pPr>
            <a:r>
              <a:rPr lang="en-US" dirty="0"/>
              <a:t>Gas power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96EF18-4CF7-4DF2-985E-339DA972EB7E}"/>
              </a:ext>
            </a:extLst>
          </p:cNvPr>
          <p:cNvSpPr/>
          <p:nvPr/>
        </p:nvSpPr>
        <p:spPr>
          <a:xfrm>
            <a:off x="2714626" y="3000375"/>
            <a:ext cx="1685925" cy="428625"/>
          </a:xfrm>
          <a:prstGeom prst="rect">
            <a:avLst/>
          </a:prstGeom>
          <a:solidFill>
            <a:srgbClr val="9700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20000"/>
              </a:spcBef>
            </a:pPr>
            <a:r>
              <a:rPr lang="en-US" dirty="0"/>
              <a:t>Shaft power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E8FF74-8CB2-4FF1-A2F4-22067D03501D}"/>
              </a:ext>
            </a:extLst>
          </p:cNvPr>
          <p:cNvSpPr/>
          <p:nvPr/>
        </p:nvSpPr>
        <p:spPr>
          <a:xfrm>
            <a:off x="7791449" y="3000375"/>
            <a:ext cx="1685925" cy="428625"/>
          </a:xfrm>
          <a:prstGeom prst="rect">
            <a:avLst/>
          </a:prstGeom>
          <a:solidFill>
            <a:srgbClr val="9700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20000"/>
              </a:spcBef>
            </a:pPr>
            <a:r>
              <a:rPr lang="en-US" dirty="0"/>
              <a:t>Kinetic power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4453F4-CFA5-4491-9A21-9C91E85B591B}"/>
              </a:ext>
            </a:extLst>
          </p:cNvPr>
          <p:cNvSpPr/>
          <p:nvPr/>
        </p:nvSpPr>
        <p:spPr>
          <a:xfrm>
            <a:off x="9010650" y="3916200"/>
            <a:ext cx="1685925" cy="428625"/>
          </a:xfrm>
          <a:prstGeom prst="rect">
            <a:avLst/>
          </a:prstGeom>
          <a:solidFill>
            <a:srgbClr val="9700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20000"/>
              </a:spcBef>
            </a:pPr>
            <a:r>
              <a:rPr lang="en-US" dirty="0"/>
              <a:t>Direct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C5C705-EC6E-49FA-AED1-3D0531611DBF}"/>
              </a:ext>
            </a:extLst>
          </p:cNvPr>
          <p:cNvSpPr/>
          <p:nvPr/>
        </p:nvSpPr>
        <p:spPr>
          <a:xfrm>
            <a:off x="6543675" y="3916200"/>
            <a:ext cx="1685925" cy="428625"/>
          </a:xfrm>
          <a:prstGeom prst="rect">
            <a:avLst/>
          </a:prstGeom>
          <a:solidFill>
            <a:srgbClr val="9700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20000"/>
              </a:spcBef>
            </a:pPr>
            <a:r>
              <a:rPr lang="en-US" dirty="0"/>
              <a:t>Indirect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AFFC1-939F-45C0-9639-78266B327C67}"/>
              </a:ext>
            </a:extLst>
          </p:cNvPr>
          <p:cNvSpPr txBox="1"/>
          <p:nvPr/>
        </p:nvSpPr>
        <p:spPr>
          <a:xfrm>
            <a:off x="6543674" y="4782975"/>
            <a:ext cx="19145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Bypass engines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Turbofans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3D972F-C432-4F73-B03F-750AAD99622C}"/>
              </a:ext>
            </a:extLst>
          </p:cNvPr>
          <p:cNvSpPr txBox="1"/>
          <p:nvPr/>
        </p:nvSpPr>
        <p:spPr>
          <a:xfrm>
            <a:off x="9005887" y="4782975"/>
            <a:ext cx="1914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Turbojets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86BCF4-0D88-4F6D-B0AB-767D2BD300C6}"/>
              </a:ext>
            </a:extLst>
          </p:cNvPr>
          <p:cNvSpPr txBox="1"/>
          <p:nvPr/>
        </p:nvSpPr>
        <p:spPr>
          <a:xfrm>
            <a:off x="2714626" y="4782975"/>
            <a:ext cx="191452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Generators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Pumps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Rotors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Propellers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DEA2C1-013D-4B6F-9821-661FE26975D3}"/>
              </a:ext>
            </a:extLst>
          </p:cNvPr>
          <p:cNvCxnSpPr>
            <a:cxnSpLocks/>
          </p:cNvCxnSpPr>
          <p:nvPr/>
        </p:nvCxnSpPr>
        <p:spPr>
          <a:xfrm>
            <a:off x="3603833" y="3429000"/>
            <a:ext cx="0" cy="11811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98A22E5-7B56-42D5-B9DB-7B8FD37F66F7}"/>
              </a:ext>
            </a:extLst>
          </p:cNvPr>
          <p:cNvCxnSpPr>
            <a:cxnSpLocks/>
          </p:cNvCxnSpPr>
          <p:nvPr/>
        </p:nvCxnSpPr>
        <p:spPr>
          <a:xfrm>
            <a:off x="7385258" y="4344825"/>
            <a:ext cx="0" cy="4381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EF6A4B-3E1D-4193-B2F6-B8FF515ABE60}"/>
              </a:ext>
            </a:extLst>
          </p:cNvPr>
          <p:cNvCxnSpPr>
            <a:cxnSpLocks/>
          </p:cNvCxnSpPr>
          <p:nvPr/>
        </p:nvCxnSpPr>
        <p:spPr>
          <a:xfrm>
            <a:off x="9880808" y="4344825"/>
            <a:ext cx="0" cy="4381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2512FB3-7EF6-4EB9-916F-4C91CBAFA9CF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095999" y="2562225"/>
            <a:ext cx="1695450" cy="6524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45CAC6B-3D11-4526-A0BE-BAF089BB08C3}"/>
              </a:ext>
            </a:extLst>
          </p:cNvPr>
          <p:cNvCxnSpPr>
            <a:cxnSpLocks/>
            <a:stCxn id="5" idx="2"/>
            <a:endCxn id="6" idx="3"/>
          </p:cNvCxnSpPr>
          <p:nvPr/>
        </p:nvCxnSpPr>
        <p:spPr>
          <a:xfrm flipH="1">
            <a:off x="4400551" y="2562225"/>
            <a:ext cx="1695449" cy="6524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B3E445A-2C43-42D3-8CF5-1F14AED6109F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8634412" y="3429000"/>
            <a:ext cx="1219201" cy="487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BE4A489-77A5-415B-8313-6AC92D0D26F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6638" y="3429000"/>
            <a:ext cx="1247774" cy="487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8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48F62-6C81-456A-94C9-AD229CD7F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you on track for this course?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06AB7-7244-42D3-9D67-B3953A8C2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Have you generated concepts for your requirements?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Have you worked on your CAD models (generating/annotating technical drawings)?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Have you completed the “inside-out” cross-section fuselage design process?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Have you started writing assignment 1 (Due soon)!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996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8A7A78A5-C309-4B4F-8FA5-8E9634BC248E}"/>
              </a:ext>
            </a:extLst>
          </p:cNvPr>
          <p:cNvGrpSpPr>
            <a:grpSpLocks/>
          </p:cNvGrpSpPr>
          <p:nvPr/>
        </p:nvGrpSpPr>
        <p:grpSpPr bwMode="auto">
          <a:xfrm>
            <a:off x="6629401" y="1460996"/>
            <a:ext cx="5033260" cy="3988621"/>
            <a:chOff x="1008" y="1056"/>
            <a:chExt cx="3264" cy="2408"/>
          </a:xfrm>
        </p:grpSpPr>
        <p:pic>
          <p:nvPicPr>
            <p:cNvPr id="5" name="Picture 10" descr="tweedeplaatjeallevliegtuigensamen">
              <a:extLst>
                <a:ext uri="{FF2B5EF4-FFF2-40B4-BE49-F238E27FC236}">
                  <a16:creationId xmlns:a16="http://schemas.microsoft.com/office/drawing/2014/main" id="{9C6F499E-D012-4EC9-B064-E4B52F29DA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58" t="82954" r="2629" b="214"/>
            <a:stretch>
              <a:fillRect/>
            </a:stretch>
          </p:blipFill>
          <p:spPr bwMode="auto">
            <a:xfrm>
              <a:off x="1392" y="1056"/>
              <a:ext cx="1152" cy="7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1" descr="tweedeplaatjeallevliegtuigensamen">
              <a:extLst>
                <a:ext uri="{FF2B5EF4-FFF2-40B4-BE49-F238E27FC236}">
                  <a16:creationId xmlns:a16="http://schemas.microsoft.com/office/drawing/2014/main" id="{18E5F2C4-7AA8-4863-BF77-24FF7D32C3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086" t="63637" r="10858" b="17046"/>
            <a:stretch>
              <a:fillRect/>
            </a:stretch>
          </p:blipFill>
          <p:spPr bwMode="auto">
            <a:xfrm>
              <a:off x="3360" y="1872"/>
              <a:ext cx="912" cy="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2" descr="tweedeplaatjeallevliegtuigensamen">
              <a:extLst>
                <a:ext uri="{FF2B5EF4-FFF2-40B4-BE49-F238E27FC236}">
                  <a16:creationId xmlns:a16="http://schemas.microsoft.com/office/drawing/2014/main" id="{4ED109EA-5D3F-4321-A94A-8294FC4303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909" r="71201" b="19318"/>
            <a:stretch>
              <a:fillRect/>
            </a:stretch>
          </p:blipFill>
          <p:spPr bwMode="auto">
            <a:xfrm>
              <a:off x="1296" y="2677"/>
              <a:ext cx="1104" cy="6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236EA465-1F78-412E-AF0D-A5270180B4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8" y="2736"/>
              <a:ext cx="960" cy="728"/>
              <a:chOff x="960" y="3168"/>
              <a:chExt cx="960" cy="728"/>
            </a:xfrm>
          </p:grpSpPr>
          <p:pic>
            <p:nvPicPr>
              <p:cNvPr id="20" name="Picture 14" descr="tweedeplaatjeallevliegtuigensamen">
                <a:extLst>
                  <a:ext uri="{FF2B5EF4-FFF2-40B4-BE49-F238E27FC236}">
                    <a16:creationId xmlns:a16="http://schemas.microsoft.com/office/drawing/2014/main" id="{8FAFA3F2-C57B-4E9D-BDA9-86F3FCD074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70454" r="41028" b="13637"/>
              <a:stretch>
                <a:fillRect/>
              </a:stretch>
            </p:blipFill>
            <p:spPr bwMode="auto">
              <a:xfrm>
                <a:off x="960" y="3168"/>
                <a:ext cx="960" cy="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Picture 15" descr="tweedeplaatjeallevliegtuigensamen">
                <a:extLst>
                  <a:ext uri="{FF2B5EF4-FFF2-40B4-BE49-F238E27FC236}">
                    <a16:creationId xmlns:a16="http://schemas.microsoft.com/office/drawing/2014/main" id="{D497323C-B8C0-4E00-B19E-22D94A2752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70454" r="62971" b="23863"/>
              <a:stretch>
                <a:fillRect/>
              </a:stretch>
            </p:blipFill>
            <p:spPr bwMode="auto">
              <a:xfrm>
                <a:off x="1008" y="3730"/>
                <a:ext cx="192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" name="Group 16">
              <a:extLst>
                <a:ext uri="{FF2B5EF4-FFF2-40B4-BE49-F238E27FC236}">
                  <a16:creationId xmlns:a16="http://schemas.microsoft.com/office/drawing/2014/main" id="{C6E1D910-6CC4-47E9-8853-8F56295337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" y="1872"/>
              <a:ext cx="1152" cy="738"/>
              <a:chOff x="96" y="2256"/>
              <a:chExt cx="1152" cy="738"/>
            </a:xfrm>
          </p:grpSpPr>
          <p:pic>
            <p:nvPicPr>
              <p:cNvPr id="18" name="Picture 17" descr="tweedeplaatjeallevliegtuigensamen">
                <a:extLst>
                  <a:ext uri="{FF2B5EF4-FFF2-40B4-BE49-F238E27FC236}">
                    <a16:creationId xmlns:a16="http://schemas.microsoft.com/office/drawing/2014/main" id="{242759F5-1B49-48A6-ABF2-60996661C9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83524" r="35542"/>
              <a:stretch>
                <a:fillRect/>
              </a:stretch>
            </p:blipFill>
            <p:spPr bwMode="auto">
              <a:xfrm>
                <a:off x="96" y="2298"/>
                <a:ext cx="1152" cy="6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" name="Picture 18" descr="tweedeplaatjeallevliegtuigensamen">
                <a:extLst>
                  <a:ext uri="{FF2B5EF4-FFF2-40B4-BE49-F238E27FC236}">
                    <a16:creationId xmlns:a16="http://schemas.microsoft.com/office/drawing/2014/main" id="{56676AF1-D597-4539-B657-B19ED89F48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70454" r="62971" b="23863"/>
              <a:stretch>
                <a:fillRect/>
              </a:stretch>
            </p:blipFill>
            <p:spPr bwMode="auto">
              <a:xfrm>
                <a:off x="340" y="2256"/>
                <a:ext cx="668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0" name="Group 19">
              <a:extLst>
                <a:ext uri="{FF2B5EF4-FFF2-40B4-BE49-F238E27FC236}">
                  <a16:creationId xmlns:a16="http://schemas.microsoft.com/office/drawing/2014/main" id="{943267BC-9E2D-46E0-B501-CF7C59BB0A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0" y="1056"/>
              <a:ext cx="1136" cy="723"/>
              <a:chOff x="1344" y="1536"/>
              <a:chExt cx="1136" cy="723"/>
            </a:xfrm>
          </p:grpSpPr>
          <p:pic>
            <p:nvPicPr>
              <p:cNvPr id="16" name="Picture 20" descr="tweedeplaatjeallevliegtuigensamen">
                <a:extLst>
                  <a:ext uri="{FF2B5EF4-FFF2-40B4-BE49-F238E27FC236}">
                    <a16:creationId xmlns:a16="http://schemas.microsoft.com/office/drawing/2014/main" id="{E78EF9AA-2C68-45F8-A2FB-885CB7D5E8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" t="16855" r="67458" b="67165"/>
              <a:stretch>
                <a:fillRect/>
              </a:stretch>
            </p:blipFill>
            <p:spPr bwMode="auto">
              <a:xfrm>
                <a:off x="1344" y="1584"/>
                <a:ext cx="1136" cy="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Picture 21" descr="tweedeplaatjeallevliegtuigensamen">
                <a:extLst>
                  <a:ext uri="{FF2B5EF4-FFF2-40B4-BE49-F238E27FC236}">
                    <a16:creationId xmlns:a16="http://schemas.microsoft.com/office/drawing/2014/main" id="{C88B2FFF-3ED5-484D-B437-A504980611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70454" r="62971" b="23863"/>
              <a:stretch>
                <a:fillRect/>
              </a:stretch>
            </p:blipFill>
            <p:spPr bwMode="auto">
              <a:xfrm>
                <a:off x="1392" y="1536"/>
                <a:ext cx="624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1" name="Group 22">
              <a:extLst>
                <a:ext uri="{FF2B5EF4-FFF2-40B4-BE49-F238E27FC236}">
                  <a16:creationId xmlns:a16="http://schemas.microsoft.com/office/drawing/2014/main" id="{A1BB6674-FBA5-4798-B9FD-6D9D1CE13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6" y="1776"/>
              <a:ext cx="1488" cy="1085"/>
              <a:chOff x="2880" y="768"/>
              <a:chExt cx="1488" cy="1085"/>
            </a:xfrm>
          </p:grpSpPr>
          <p:pic>
            <p:nvPicPr>
              <p:cNvPr id="13" name="Picture 23" descr="tweedeplaatjeallevliegtuigensamen">
                <a:extLst>
                  <a:ext uri="{FF2B5EF4-FFF2-40B4-BE49-F238E27FC236}">
                    <a16:creationId xmlns:a16="http://schemas.microsoft.com/office/drawing/2014/main" id="{6FD3DBB0-81D9-4DC9-98C0-F0733E9BF1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99" t="30681" r="32800" b="46591"/>
              <a:stretch>
                <a:fillRect/>
              </a:stretch>
            </p:blipFill>
            <p:spPr bwMode="auto">
              <a:xfrm>
                <a:off x="3024" y="768"/>
                <a:ext cx="1344" cy="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Picture 24" descr="tweedeplaatjeallevliegtuigensamen">
                <a:extLst>
                  <a:ext uri="{FF2B5EF4-FFF2-40B4-BE49-F238E27FC236}">
                    <a16:creationId xmlns:a16="http://schemas.microsoft.com/office/drawing/2014/main" id="{246FBD21-FE9D-4938-8C4D-4216D239C7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70454" r="62971" b="23863"/>
              <a:stretch>
                <a:fillRect/>
              </a:stretch>
            </p:blipFill>
            <p:spPr bwMode="auto">
              <a:xfrm>
                <a:off x="3732" y="1651"/>
                <a:ext cx="540" cy="2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" name="Picture 25" descr="tweedeplaatjeallevliegtuigensamen">
                <a:extLst>
                  <a:ext uri="{FF2B5EF4-FFF2-40B4-BE49-F238E27FC236}">
                    <a16:creationId xmlns:a16="http://schemas.microsoft.com/office/drawing/2014/main" id="{A85B9B6A-D9DB-4CD5-A10A-D200EEA3DC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70454" r="62971" b="23863"/>
              <a:stretch>
                <a:fillRect/>
              </a:stretch>
            </p:blipFill>
            <p:spPr bwMode="auto">
              <a:xfrm>
                <a:off x="2880" y="816"/>
                <a:ext cx="307" cy="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2" name="Picture 26" descr="tweedeplaatjeallevliegtuigensamen">
              <a:extLst>
                <a:ext uri="{FF2B5EF4-FFF2-40B4-BE49-F238E27FC236}">
                  <a16:creationId xmlns:a16="http://schemas.microsoft.com/office/drawing/2014/main" id="{FF4A4BD7-ED2E-4673-85EC-C49C8C41A2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43" t="70454" r="62971" b="23863"/>
            <a:stretch>
              <a:fillRect/>
            </a:stretch>
          </p:blipFill>
          <p:spPr bwMode="auto">
            <a:xfrm>
              <a:off x="2250" y="1591"/>
              <a:ext cx="192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3F300382-7D09-4881-9A36-3E5A61056377}"/>
              </a:ext>
            </a:extLst>
          </p:cNvPr>
          <p:cNvSpPr/>
          <p:nvPr/>
        </p:nvSpPr>
        <p:spPr>
          <a:xfrm>
            <a:off x="0" y="0"/>
            <a:ext cx="12192001" cy="5946290"/>
          </a:xfrm>
          <a:prstGeom prst="rect">
            <a:avLst/>
          </a:prstGeom>
          <a:gradFill>
            <a:gsLst>
              <a:gs pos="0">
                <a:schemeClr val="tx1">
                  <a:alpha val="85000"/>
                </a:schemeClr>
              </a:gs>
              <a:gs pos="43000">
                <a:schemeClr val="tx1">
                  <a:alpha val="85000"/>
                </a:schemeClr>
              </a:gs>
              <a:gs pos="62000">
                <a:schemeClr val="tx1">
                  <a:alpha val="75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EC4500-9CAE-4470-ABC5-047ECA9A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Lecture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D969-CA0A-44C8-90F3-874B9D536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Bef>
                <a:spcPts val="0"/>
              </a:spcBef>
              <a:buFont typeface="+mj-lt"/>
              <a:buAutoNum type="arabicPeriod" startAt="7"/>
            </a:pPr>
            <a:r>
              <a:rPr lang="en-US" dirty="0">
                <a:solidFill>
                  <a:schemeClr val="bg1"/>
                </a:solidFill>
              </a:rPr>
              <a:t>Preliminary Propulsion Sizing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7.1. Introduction 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7.2. Gas Generators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/>
                </a:solidFill>
              </a:rPr>
              <a:t>7.3. Gas Turbine Thermodynamics (Recap)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</a:rPr>
              <a:t>	7.3.1 Ideal Cycle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</a:rPr>
              <a:t>	7.3.2 Gas Power &amp; Efficiency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</a:rPr>
              <a:t>	7.3.3 Real Processes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7.4. Gas Turbine Classifications &amp; Configurations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7.5. Governing Equations of Gas Turbines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7.6. Engine Scaling techniques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	7.6.1 Piston Engine Scaling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	7.6.2 Propeller Engine Scaling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	7.6.3 Turbojet Engine Scaling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	7.6.4 Effects of Altitude and Velocity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7.7. Engine Manufacturers &amp; Joint Programs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7.8. Future Developments</a:t>
            </a:r>
            <a:endParaRPr lang="en-US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35614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CD9D7-BDC0-4330-ADE0-331BA89E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7.3 Gas Turbine Thermodynamics (Recap)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75106-4F87-430A-A4FA-CD61EA574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ct val="20000"/>
              </a:spcBef>
              <a:buNone/>
            </a:pPr>
            <a:r>
              <a:rPr lang="en-US" altLang="en-US" dirty="0"/>
              <a:t>From your propulsion class:</a:t>
            </a:r>
          </a:p>
          <a:p>
            <a:pPr eaLnBrk="1" hangingPunct="1">
              <a:spcBef>
                <a:spcPct val="20000"/>
              </a:spcBef>
            </a:pPr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C1B6C3-81E4-406D-AD57-4F016CDA2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514" y="2198364"/>
            <a:ext cx="5684322" cy="350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337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6045BD-FB58-4E48-A311-BDFE35DC2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809" y="1925479"/>
            <a:ext cx="3216653" cy="24941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5CD9D7-BDC0-4330-ADE0-331BA89E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7.3.1 Ideal Cycle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75106-4F87-430A-A4FA-CD61EA574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ct val="20000"/>
              </a:spcBef>
              <a:buNone/>
            </a:pPr>
            <a:r>
              <a:rPr lang="en-US" altLang="en-US" dirty="0"/>
              <a:t>Assumptions for the ideal cycle:</a:t>
            </a:r>
          </a:p>
          <a:p>
            <a:r>
              <a:rPr lang="en-US" sz="1800" b="0" i="0" u="none" strike="noStrike" baseline="0" dirty="0">
                <a:latin typeface="Arial" panose="020B0604020202020204" pitchFamily="34" charset="0"/>
              </a:rPr>
              <a:t>Ideal gas with constant c</a:t>
            </a:r>
            <a:r>
              <a:rPr lang="en-US" sz="1800" b="0" i="0" u="none" strike="noStrike" baseline="-25000" dirty="0">
                <a:latin typeface="Arial" panose="020B0604020202020204" pitchFamily="34" charset="0"/>
              </a:rPr>
              <a:t>p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 and c</a:t>
            </a:r>
            <a:r>
              <a:rPr lang="en-US" sz="1800" baseline="-25000" dirty="0">
                <a:latin typeface="Arial" panose="020B0604020202020204" pitchFamily="34" charset="0"/>
              </a:rPr>
              <a:t>v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 and constant composition</a:t>
            </a:r>
          </a:p>
          <a:p>
            <a:r>
              <a:rPr lang="en-US" sz="1800" b="0" i="0" u="none" strike="noStrike" baseline="0" dirty="0">
                <a:latin typeface="Arial" panose="020B0604020202020204" pitchFamily="34" charset="0"/>
              </a:rPr>
              <a:t>Constant mass flow</a:t>
            </a:r>
          </a:p>
          <a:p>
            <a:r>
              <a:rPr lang="en-US" sz="1800" b="0" i="0" u="none" strike="noStrike" baseline="0" dirty="0">
                <a:latin typeface="Arial" panose="020B0604020202020204" pitchFamily="34" charset="0"/>
              </a:rPr>
              <a:t>Compression and expansion is adiabatic and reversible (i.e. isentropic)</a:t>
            </a:r>
          </a:p>
          <a:p>
            <a:r>
              <a:rPr lang="en-US" sz="1800" b="0" i="0" u="none" strike="noStrike" baseline="0" dirty="0">
                <a:latin typeface="Arial" panose="020B0604020202020204" pitchFamily="34" charset="0"/>
              </a:rPr>
              <a:t>No pressure losses</a:t>
            </a:r>
          </a:p>
          <a:p>
            <a:r>
              <a:rPr lang="en-US" sz="1800" b="0" i="0" u="none" strike="noStrike" baseline="0" dirty="0">
                <a:latin typeface="Arial" panose="020B0604020202020204" pitchFamily="34" charset="0"/>
              </a:rPr>
              <a:t>No energy loss per component</a:t>
            </a:r>
          </a:p>
          <a:p>
            <a:endParaRPr lang="en-US" sz="1800" b="0" i="0" u="none" strike="noStrike" baseline="0" dirty="0">
              <a:latin typeface="Arial" panose="020B0604020202020204" pitchFamily="34" charset="0"/>
            </a:endParaRPr>
          </a:p>
          <a:p>
            <a:pPr marL="0" indent="0" eaLnBrk="1" hangingPunct="1">
              <a:spcBef>
                <a:spcPct val="20000"/>
              </a:spcBef>
              <a:buNone/>
            </a:pPr>
            <a:r>
              <a:rPr lang="en-US" altLang="en-US" dirty="0"/>
              <a:t>1</a:t>
            </a:r>
            <a:r>
              <a:rPr lang="en-US" altLang="en-US" baseline="30000" dirty="0"/>
              <a:t>st</a:t>
            </a:r>
            <a:r>
              <a:rPr lang="en-US" altLang="en-US" dirty="0"/>
              <a:t> law of thermodynamics:</a:t>
            </a:r>
          </a:p>
          <a:p>
            <a:pPr marL="0" indent="0" eaLnBrk="1" hangingPunct="1">
              <a:spcBef>
                <a:spcPct val="20000"/>
              </a:spcBef>
              <a:buNone/>
            </a:pPr>
            <a:endParaRPr lang="en-US" altLang="en-US" dirty="0"/>
          </a:p>
          <a:p>
            <a:pPr eaLnBrk="1" hangingPunct="1">
              <a:spcBef>
                <a:spcPct val="20000"/>
              </a:spcBef>
            </a:pPr>
            <a:endParaRPr lang="en-US" altLang="en-US" dirty="0"/>
          </a:p>
        </p:txBody>
      </p:sp>
      <p:graphicFrame>
        <p:nvGraphicFramePr>
          <p:cNvPr id="13" name="Object 9">
            <a:extLst>
              <a:ext uri="{FF2B5EF4-FFF2-40B4-BE49-F238E27FC236}">
                <a16:creationId xmlns:a16="http://schemas.microsoft.com/office/drawing/2014/main" id="{0BE7287B-177B-4C9A-B7B8-F4519CC140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5097507"/>
              </p:ext>
            </p:extLst>
          </p:nvPr>
        </p:nvGraphicFramePr>
        <p:xfrm>
          <a:off x="4311650" y="4629150"/>
          <a:ext cx="3570288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374560" imgH="558720" progId="Equation.DSMT4">
                  <p:embed/>
                </p:oleObj>
              </mc:Choice>
              <mc:Fallback>
                <p:oleObj name="Equation" r:id="rId4" imgW="2374560" imgH="558720" progId="Equation.DSMT4">
                  <p:embed/>
                  <p:pic>
                    <p:nvPicPr>
                      <p:cNvPr id="13" name="Object 9">
                        <a:extLst>
                          <a:ext uri="{FF2B5EF4-FFF2-40B4-BE49-F238E27FC236}">
                            <a16:creationId xmlns:a16="http://schemas.microsoft.com/office/drawing/2014/main" id="{0BE7287B-177B-4C9A-B7B8-F4519CC140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1650" y="4629150"/>
                        <a:ext cx="3570288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3522F9B-4258-49C9-B385-3CFD8942ED29}"/>
              </a:ext>
            </a:extLst>
          </p:cNvPr>
          <p:cNvSpPr txBox="1"/>
          <p:nvPr/>
        </p:nvSpPr>
        <p:spPr>
          <a:xfrm>
            <a:off x="9096375" y="4629150"/>
            <a:ext cx="24860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200" dirty="0"/>
              <a:t>With </a:t>
            </a:r>
            <a:br>
              <a:rPr lang="en-US" altLang="en-US" sz="1200" dirty="0"/>
            </a:br>
            <a:r>
              <a:rPr lang="en-US" altLang="en-US" sz="1200" dirty="0"/>
              <a:t>Q = input heat </a:t>
            </a:r>
          </a:p>
          <a:p>
            <a:r>
              <a:rPr lang="en-US" altLang="en-US" sz="1200" dirty="0"/>
              <a:t>W = Output power</a:t>
            </a:r>
          </a:p>
          <a:p>
            <a:r>
              <a:rPr lang="en-US" altLang="en-US" sz="1200" dirty="0"/>
              <a:t>m = mass</a:t>
            </a:r>
          </a:p>
          <a:p>
            <a:r>
              <a:rPr lang="en-US" altLang="en-US" sz="1200" dirty="0"/>
              <a:t>T = temperature [K]</a:t>
            </a:r>
          </a:p>
          <a:p>
            <a:r>
              <a:rPr lang="en-US" sz="1200" dirty="0"/>
              <a:t>S = entropy</a:t>
            </a:r>
          </a:p>
        </p:txBody>
      </p:sp>
    </p:spTree>
    <p:extLst>
      <p:ext uri="{BB962C8B-B14F-4D97-AF65-F5344CB8AC3E}">
        <p14:creationId xmlns:p14="http://schemas.microsoft.com/office/powerpoint/2010/main" val="314432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6045BD-FB58-4E48-A311-BDFE35DC2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809" y="1925479"/>
            <a:ext cx="3216653" cy="24941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5CD9D7-BDC0-4330-ADE0-331BA89E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7.3.1 Ideal Cycle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75106-4F87-430A-A4FA-CD61EA574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ct val="20000"/>
              </a:spcBef>
              <a:buNone/>
            </a:pPr>
            <a:r>
              <a:rPr lang="en-US" altLang="en-US" dirty="0"/>
              <a:t>1</a:t>
            </a:r>
            <a:r>
              <a:rPr lang="en-US" altLang="en-US" baseline="30000" dirty="0"/>
              <a:t>st</a:t>
            </a:r>
            <a:r>
              <a:rPr lang="en-US" altLang="en-US" dirty="0"/>
              <a:t> law of thermodynamics:</a:t>
            </a:r>
          </a:p>
          <a:p>
            <a:pPr marL="0" indent="0" eaLnBrk="1" hangingPunct="1">
              <a:spcBef>
                <a:spcPct val="20000"/>
              </a:spcBef>
              <a:buNone/>
            </a:pPr>
            <a:endParaRPr lang="en-US" altLang="en-US" dirty="0"/>
          </a:p>
          <a:p>
            <a:pPr marL="0" indent="0" eaLnBrk="1" hangingPunct="1">
              <a:spcBef>
                <a:spcPct val="20000"/>
              </a:spcBef>
              <a:buNone/>
            </a:pPr>
            <a:endParaRPr lang="en-US" altLang="en-US" dirty="0"/>
          </a:p>
          <a:p>
            <a:pPr marL="0" indent="0" eaLnBrk="1" hangingPunct="1">
              <a:spcBef>
                <a:spcPct val="20000"/>
              </a:spcBef>
              <a:buNone/>
            </a:pPr>
            <a:endParaRPr lang="en-US" altLang="en-US" dirty="0"/>
          </a:p>
          <a:p>
            <a:pPr marL="0" indent="0" eaLnBrk="1" hangingPunct="1">
              <a:spcBef>
                <a:spcPct val="20000"/>
              </a:spcBef>
              <a:buNone/>
            </a:pPr>
            <a:r>
              <a:rPr lang="en-US" altLang="en-US" dirty="0"/>
              <a:t>Leads to:</a:t>
            </a:r>
          </a:p>
          <a:p>
            <a:pPr lvl="1"/>
            <a:r>
              <a:rPr lang="en-US" altLang="en-US" dirty="0"/>
              <a:t>Compression stage</a:t>
            </a:r>
          </a:p>
          <a:p>
            <a:pPr lvl="1"/>
            <a:r>
              <a:rPr lang="en-US" altLang="en-US" dirty="0"/>
              <a:t>Heat supply stage</a:t>
            </a:r>
          </a:p>
          <a:p>
            <a:pPr lvl="1"/>
            <a:r>
              <a:rPr lang="en-US" altLang="en-US" dirty="0"/>
              <a:t>Expansion 1 stage</a:t>
            </a:r>
          </a:p>
          <a:p>
            <a:pPr lvl="1"/>
            <a:r>
              <a:rPr lang="en-US" altLang="en-US" dirty="0"/>
              <a:t>Expansion 2 (Gas generator power)</a:t>
            </a:r>
          </a:p>
          <a:p>
            <a:pPr lvl="1"/>
            <a:r>
              <a:rPr lang="en-US" altLang="en-US" dirty="0"/>
              <a:t>Heat Discharge stage</a:t>
            </a:r>
          </a:p>
          <a:p>
            <a:pPr marL="0" indent="0" eaLnBrk="1" hangingPunct="1">
              <a:spcBef>
                <a:spcPct val="20000"/>
              </a:spcBef>
              <a:buNone/>
            </a:pPr>
            <a:endParaRPr lang="en-US" altLang="en-US" dirty="0"/>
          </a:p>
          <a:p>
            <a:pPr eaLnBrk="1" hangingPunct="1">
              <a:spcBef>
                <a:spcPct val="20000"/>
              </a:spcBef>
            </a:pPr>
            <a:endParaRPr lang="en-US" altLang="en-US" dirty="0"/>
          </a:p>
        </p:txBody>
      </p:sp>
      <p:graphicFrame>
        <p:nvGraphicFramePr>
          <p:cNvPr id="13" name="Object 9">
            <a:extLst>
              <a:ext uri="{FF2B5EF4-FFF2-40B4-BE49-F238E27FC236}">
                <a16:creationId xmlns:a16="http://schemas.microsoft.com/office/drawing/2014/main" id="{0BE7287B-177B-4C9A-B7B8-F4519CC140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0411747"/>
              </p:ext>
            </p:extLst>
          </p:nvPr>
        </p:nvGraphicFramePr>
        <p:xfrm>
          <a:off x="4884738" y="2390775"/>
          <a:ext cx="2424112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12800" imgH="304560" progId="Equation.DSMT4">
                  <p:embed/>
                </p:oleObj>
              </mc:Choice>
              <mc:Fallback>
                <p:oleObj name="Equation" r:id="rId4" imgW="1612800" imgH="304560" progId="Equation.DSMT4">
                  <p:embed/>
                  <p:pic>
                    <p:nvPicPr>
                      <p:cNvPr id="13" name="Object 9">
                        <a:extLst>
                          <a:ext uri="{FF2B5EF4-FFF2-40B4-BE49-F238E27FC236}">
                            <a16:creationId xmlns:a16="http://schemas.microsoft.com/office/drawing/2014/main" id="{0BE7287B-177B-4C9A-B7B8-F4519CC140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4738" y="2390775"/>
                        <a:ext cx="2424112" cy="45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9">
            <a:extLst>
              <a:ext uri="{FF2B5EF4-FFF2-40B4-BE49-F238E27FC236}">
                <a16:creationId xmlns:a16="http://schemas.microsoft.com/office/drawing/2014/main" id="{370BDEFA-686B-49A6-8387-63EF798487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7560198"/>
              </p:ext>
            </p:extLst>
          </p:nvPr>
        </p:nvGraphicFramePr>
        <p:xfrm>
          <a:off x="5245100" y="3762212"/>
          <a:ext cx="2043113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58640" imgH="266400" progId="Equation.DSMT4">
                  <p:embed/>
                </p:oleObj>
              </mc:Choice>
              <mc:Fallback>
                <p:oleObj name="Equation" r:id="rId6" imgW="1358640" imgH="266400" progId="Equation.DSMT4">
                  <p:embed/>
                  <p:pic>
                    <p:nvPicPr>
                      <p:cNvPr id="6" name="Object 9">
                        <a:extLst>
                          <a:ext uri="{FF2B5EF4-FFF2-40B4-BE49-F238E27FC236}">
                            <a16:creationId xmlns:a16="http://schemas.microsoft.com/office/drawing/2014/main" id="{370BDEFA-686B-49A6-8387-63EF798487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5100" y="3762212"/>
                        <a:ext cx="2043113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9">
            <a:extLst>
              <a:ext uri="{FF2B5EF4-FFF2-40B4-BE49-F238E27FC236}">
                <a16:creationId xmlns:a16="http://schemas.microsoft.com/office/drawing/2014/main" id="{97EFB33B-E98E-4145-8CE4-50D0466F71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9292477"/>
              </p:ext>
            </p:extLst>
          </p:nvPr>
        </p:nvGraphicFramePr>
        <p:xfrm>
          <a:off x="5236367" y="4628356"/>
          <a:ext cx="2060575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371600" imgH="279360" progId="Equation.DSMT4">
                  <p:embed/>
                </p:oleObj>
              </mc:Choice>
              <mc:Fallback>
                <p:oleObj name="Equation" r:id="rId8" imgW="1371600" imgH="279360" progId="Equation.DSMT4">
                  <p:embed/>
                  <p:pic>
                    <p:nvPicPr>
                      <p:cNvPr id="5" name="Object 9">
                        <a:extLst>
                          <a:ext uri="{FF2B5EF4-FFF2-40B4-BE49-F238E27FC236}">
                            <a16:creationId xmlns:a16="http://schemas.microsoft.com/office/drawing/2014/main" id="{97EFB33B-E98E-4145-8CE4-50D0466F71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6367" y="4628356"/>
                        <a:ext cx="2060575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">
            <a:extLst>
              <a:ext uri="{FF2B5EF4-FFF2-40B4-BE49-F238E27FC236}">
                <a16:creationId xmlns:a16="http://schemas.microsoft.com/office/drawing/2014/main" id="{8CC40652-6FD8-4FF7-9DE5-EFE0390451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0200607"/>
              </p:ext>
            </p:extLst>
          </p:nvPr>
        </p:nvGraphicFramePr>
        <p:xfrm>
          <a:off x="5255418" y="4192257"/>
          <a:ext cx="2022475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346040" imgH="266400" progId="Equation.DSMT4">
                  <p:embed/>
                </p:oleObj>
              </mc:Choice>
              <mc:Fallback>
                <p:oleObj name="Equation" r:id="rId10" imgW="1346040" imgH="266400" progId="Equation.DSMT4">
                  <p:embed/>
                  <p:pic>
                    <p:nvPicPr>
                      <p:cNvPr id="8" name="Object 9">
                        <a:extLst>
                          <a:ext uri="{FF2B5EF4-FFF2-40B4-BE49-F238E27FC236}">
                            <a16:creationId xmlns:a16="http://schemas.microsoft.com/office/drawing/2014/main" id="{8CC40652-6FD8-4FF7-9DE5-EFE03904516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5418" y="4192257"/>
                        <a:ext cx="2022475" cy="401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521EA12-57C2-41E2-8AF6-1C8FE8698D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4212765"/>
              </p:ext>
            </p:extLst>
          </p:nvPr>
        </p:nvGraphicFramePr>
        <p:xfrm>
          <a:off x="5326063" y="5043163"/>
          <a:ext cx="2690812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790640" imgH="279360" progId="Equation.DSMT4">
                  <p:embed/>
                </p:oleObj>
              </mc:Choice>
              <mc:Fallback>
                <p:oleObj name="Equation" r:id="rId12" imgW="1790640" imgH="27936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4521EA12-57C2-41E2-8AF6-1C8FE8698D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6063" y="5043163"/>
                        <a:ext cx="2690812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9">
            <a:extLst>
              <a:ext uri="{FF2B5EF4-FFF2-40B4-BE49-F238E27FC236}">
                <a16:creationId xmlns:a16="http://schemas.microsoft.com/office/drawing/2014/main" id="{0AA1E3DE-AAAA-4F21-919E-9C80491CA6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8970523"/>
              </p:ext>
            </p:extLst>
          </p:nvPr>
        </p:nvGraphicFramePr>
        <p:xfrm>
          <a:off x="5274467" y="5351602"/>
          <a:ext cx="2022475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346040" imgH="266400" progId="Equation.DSMT4">
                  <p:embed/>
                </p:oleObj>
              </mc:Choice>
              <mc:Fallback>
                <p:oleObj name="Equation" r:id="rId14" imgW="1346040" imgH="266400" progId="Equation.DSMT4">
                  <p:embed/>
                  <p:pic>
                    <p:nvPicPr>
                      <p:cNvPr id="12" name="Object 9">
                        <a:extLst>
                          <a:ext uri="{FF2B5EF4-FFF2-40B4-BE49-F238E27FC236}">
                            <a16:creationId xmlns:a16="http://schemas.microsoft.com/office/drawing/2014/main" id="{0AA1E3DE-AAAA-4F21-919E-9C80491CA6E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4467" y="5351602"/>
                        <a:ext cx="2022475" cy="401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1539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6045BD-FB58-4E48-A311-BDFE35DC2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809" y="1925479"/>
            <a:ext cx="3216653" cy="24941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5CD9D7-BDC0-4330-ADE0-331BA89E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7.3.1 Ideal Cycle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75106-4F87-430A-A4FA-CD61EA574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ct val="20000"/>
              </a:spcBef>
              <a:buNone/>
            </a:pPr>
            <a:r>
              <a:rPr lang="en-US" altLang="en-US" dirty="0"/>
              <a:t>Power balance in an ideal cycle:</a:t>
            </a:r>
          </a:p>
          <a:p>
            <a:pPr marL="0" indent="0" eaLnBrk="1" hangingPunct="1">
              <a:spcBef>
                <a:spcPct val="20000"/>
              </a:spcBef>
              <a:buNone/>
            </a:pPr>
            <a:endParaRPr lang="en-US" altLang="en-US" dirty="0"/>
          </a:p>
          <a:p>
            <a:pPr marL="0" indent="0" eaLnBrk="1" hangingPunct="1">
              <a:spcBef>
                <a:spcPct val="20000"/>
              </a:spcBef>
              <a:buNone/>
            </a:pPr>
            <a:endParaRPr lang="en-US" altLang="en-US" dirty="0"/>
          </a:p>
          <a:p>
            <a:pPr marL="0" indent="0" eaLnBrk="1" hangingPunct="1">
              <a:spcBef>
                <a:spcPct val="20000"/>
              </a:spcBef>
              <a:buNone/>
            </a:pPr>
            <a:r>
              <a:rPr lang="en-US" altLang="en-US" dirty="0"/>
              <a:t>And if we set that:</a:t>
            </a:r>
          </a:p>
          <a:p>
            <a:pPr marL="0" indent="0" eaLnBrk="1" hangingPunct="1">
              <a:spcBef>
                <a:spcPct val="20000"/>
              </a:spcBef>
              <a:buNone/>
            </a:pPr>
            <a:endParaRPr lang="en-US" altLang="en-US" dirty="0"/>
          </a:p>
          <a:p>
            <a:pPr marL="0" indent="0" eaLnBrk="1" hangingPunct="1">
              <a:spcBef>
                <a:spcPct val="20000"/>
              </a:spcBef>
              <a:buNone/>
            </a:pPr>
            <a:r>
              <a:rPr lang="en-US" altLang="en-US" dirty="0"/>
              <a:t>We get that:</a:t>
            </a:r>
          </a:p>
          <a:p>
            <a:pPr marL="0" indent="0" eaLnBrk="1" hangingPunct="1">
              <a:spcBef>
                <a:spcPct val="20000"/>
              </a:spcBef>
              <a:buNone/>
            </a:pPr>
            <a:endParaRPr lang="en-US" altLang="en-US" dirty="0"/>
          </a:p>
          <a:p>
            <a:pPr marL="0" indent="0" eaLnBrk="1" hangingPunct="1">
              <a:spcBef>
                <a:spcPct val="20000"/>
              </a:spcBef>
              <a:buNone/>
            </a:pPr>
            <a:r>
              <a:rPr lang="en-US" altLang="en-US" dirty="0"/>
              <a:t>Now, assuming mass flow and c</a:t>
            </a:r>
            <a:r>
              <a:rPr lang="en-US" altLang="en-US" baseline="-25000" dirty="0"/>
              <a:t>p</a:t>
            </a:r>
            <a:r>
              <a:rPr lang="en-US" altLang="en-US" dirty="0"/>
              <a:t> are equal:</a:t>
            </a:r>
          </a:p>
          <a:p>
            <a:pPr marL="0" indent="0" eaLnBrk="1" hangingPunct="1">
              <a:spcBef>
                <a:spcPct val="20000"/>
              </a:spcBef>
              <a:buNone/>
            </a:pPr>
            <a:endParaRPr lang="en-US" altLang="en-US" dirty="0"/>
          </a:p>
          <a:p>
            <a:pPr eaLnBrk="1" hangingPunct="1">
              <a:spcBef>
                <a:spcPct val="20000"/>
              </a:spcBef>
            </a:pPr>
            <a:endParaRPr lang="en-US" altLang="en-US" dirty="0"/>
          </a:p>
        </p:txBody>
      </p:sp>
      <p:graphicFrame>
        <p:nvGraphicFramePr>
          <p:cNvPr id="6" name="Object 9">
            <a:extLst>
              <a:ext uri="{FF2B5EF4-FFF2-40B4-BE49-F238E27FC236}">
                <a16:creationId xmlns:a16="http://schemas.microsoft.com/office/drawing/2014/main" id="{370BDEFA-686B-49A6-8387-63EF798487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3848271"/>
              </p:ext>
            </p:extLst>
          </p:nvPr>
        </p:nvGraphicFramePr>
        <p:xfrm>
          <a:off x="3299826" y="2075726"/>
          <a:ext cx="3054350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31840" imgH="266400" progId="Equation.DSMT4">
                  <p:embed/>
                </p:oleObj>
              </mc:Choice>
              <mc:Fallback>
                <p:oleObj name="Equation" r:id="rId4" imgW="2031840" imgH="266400" progId="Equation.DSMT4">
                  <p:embed/>
                  <p:pic>
                    <p:nvPicPr>
                      <p:cNvPr id="6" name="Object 9">
                        <a:extLst>
                          <a:ext uri="{FF2B5EF4-FFF2-40B4-BE49-F238E27FC236}">
                            <a16:creationId xmlns:a16="http://schemas.microsoft.com/office/drawing/2014/main" id="{370BDEFA-686B-49A6-8387-63EF798487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9826" y="2075726"/>
                        <a:ext cx="3054350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9">
            <a:extLst>
              <a:ext uri="{FF2B5EF4-FFF2-40B4-BE49-F238E27FC236}">
                <a16:creationId xmlns:a16="http://schemas.microsoft.com/office/drawing/2014/main" id="{97EFB33B-E98E-4145-8CE4-50D0466F71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6439"/>
              </p:ext>
            </p:extLst>
          </p:nvPr>
        </p:nvGraphicFramePr>
        <p:xfrm>
          <a:off x="3965386" y="2934760"/>
          <a:ext cx="1163638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74360" imgH="266400" progId="Equation.DSMT4">
                  <p:embed/>
                </p:oleObj>
              </mc:Choice>
              <mc:Fallback>
                <p:oleObj name="Equation" r:id="rId6" imgW="774360" imgH="266400" progId="Equation.DSMT4">
                  <p:embed/>
                  <p:pic>
                    <p:nvPicPr>
                      <p:cNvPr id="5" name="Object 9">
                        <a:extLst>
                          <a:ext uri="{FF2B5EF4-FFF2-40B4-BE49-F238E27FC236}">
                            <a16:creationId xmlns:a16="http://schemas.microsoft.com/office/drawing/2014/main" id="{97EFB33B-E98E-4145-8CE4-50D0466F71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5386" y="2934760"/>
                        <a:ext cx="1163638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9">
            <a:extLst>
              <a:ext uri="{FF2B5EF4-FFF2-40B4-BE49-F238E27FC236}">
                <a16:creationId xmlns:a16="http://schemas.microsoft.com/office/drawing/2014/main" id="{37BBF319-557D-4726-A141-5B225B84FB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3680593"/>
              </p:ext>
            </p:extLst>
          </p:nvPr>
        </p:nvGraphicFramePr>
        <p:xfrm>
          <a:off x="3967163" y="3784600"/>
          <a:ext cx="1719262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43000" imgH="266400" progId="Equation.DSMT4">
                  <p:embed/>
                </p:oleObj>
              </mc:Choice>
              <mc:Fallback>
                <p:oleObj name="Equation" r:id="rId8" imgW="1143000" imgH="266400" progId="Equation.DSMT4">
                  <p:embed/>
                  <p:pic>
                    <p:nvPicPr>
                      <p:cNvPr id="11" name="Object 9">
                        <a:extLst>
                          <a:ext uri="{FF2B5EF4-FFF2-40B4-BE49-F238E27FC236}">
                            <a16:creationId xmlns:a16="http://schemas.microsoft.com/office/drawing/2014/main" id="{37BBF319-557D-4726-A141-5B225B84FB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7163" y="3784600"/>
                        <a:ext cx="1719262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9">
            <a:extLst>
              <a:ext uri="{FF2B5EF4-FFF2-40B4-BE49-F238E27FC236}">
                <a16:creationId xmlns:a16="http://schemas.microsoft.com/office/drawing/2014/main" id="{50F62613-26F0-42AA-AC76-17317C1E51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1387090"/>
              </p:ext>
            </p:extLst>
          </p:nvPr>
        </p:nvGraphicFramePr>
        <p:xfrm>
          <a:off x="6697663" y="4656925"/>
          <a:ext cx="4449762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958840" imgH="279360" progId="Equation.DSMT4">
                  <p:embed/>
                </p:oleObj>
              </mc:Choice>
              <mc:Fallback>
                <p:oleObj name="Equation" r:id="rId10" imgW="2958840" imgH="279360" progId="Equation.DSMT4">
                  <p:embed/>
                  <p:pic>
                    <p:nvPicPr>
                      <p:cNvPr id="15" name="Object 9">
                        <a:extLst>
                          <a:ext uri="{FF2B5EF4-FFF2-40B4-BE49-F238E27FC236}">
                            <a16:creationId xmlns:a16="http://schemas.microsoft.com/office/drawing/2014/main" id="{50F62613-26F0-42AA-AC76-17317C1E51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7663" y="4656925"/>
                        <a:ext cx="4449762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9">
            <a:extLst>
              <a:ext uri="{FF2B5EF4-FFF2-40B4-BE49-F238E27FC236}">
                <a16:creationId xmlns:a16="http://schemas.microsoft.com/office/drawing/2014/main" id="{875C7549-6868-4D49-87E3-580E2122A1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9729766"/>
              </p:ext>
            </p:extLst>
          </p:nvPr>
        </p:nvGraphicFramePr>
        <p:xfrm>
          <a:off x="7297738" y="5259388"/>
          <a:ext cx="3554412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361960" imgH="533160" progId="Equation.DSMT4">
                  <p:embed/>
                </p:oleObj>
              </mc:Choice>
              <mc:Fallback>
                <p:oleObj name="Equation" r:id="rId12" imgW="2361960" imgH="533160" progId="Equation.DSMT4">
                  <p:embed/>
                  <p:pic>
                    <p:nvPicPr>
                      <p:cNvPr id="7" name="Object 9">
                        <a:extLst>
                          <a:ext uri="{FF2B5EF4-FFF2-40B4-BE49-F238E27FC236}">
                            <a16:creationId xmlns:a16="http://schemas.microsoft.com/office/drawing/2014/main" id="{875C7549-6868-4D49-87E3-580E2122A1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97738" y="5259388"/>
                        <a:ext cx="3554412" cy="80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Arrow: Right 16">
            <a:extLst>
              <a:ext uri="{FF2B5EF4-FFF2-40B4-BE49-F238E27FC236}">
                <a16:creationId xmlns:a16="http://schemas.microsoft.com/office/drawing/2014/main" id="{BB69C63C-DD8C-4731-8F93-01D74E875E90}"/>
              </a:ext>
            </a:extLst>
          </p:cNvPr>
          <p:cNvSpPr/>
          <p:nvPr/>
        </p:nvSpPr>
        <p:spPr>
          <a:xfrm>
            <a:off x="5935428" y="5324547"/>
            <a:ext cx="1264119" cy="630628"/>
          </a:xfrm>
          <a:prstGeom prst="rightArrow">
            <a:avLst/>
          </a:prstGeom>
          <a:solidFill>
            <a:srgbClr val="9700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Bef>
                <a:spcPct val="20000"/>
              </a:spcBef>
            </a:pPr>
            <a:r>
              <a:rPr lang="en-US" altLang="en-US" sz="1200" dirty="0"/>
              <a:t>Solve for </a:t>
            </a:r>
            <a:r>
              <a:rPr lang="en-US" altLang="en-US" sz="1200" dirty="0" err="1"/>
              <a:t>Tg</a:t>
            </a:r>
            <a:endParaRPr lang="en-US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9">
                <a:extLst>
                  <a:ext uri="{FF2B5EF4-FFF2-40B4-BE49-F238E27FC236}">
                    <a16:creationId xmlns:a16="http://schemas.microsoft.com/office/drawing/2014/main" id="{79BFC082-7131-A719-02D2-9A0E81A5523B}"/>
                  </a:ext>
                </a:extLst>
              </p:cNvPr>
              <p:cNvSpPr txBox="1"/>
              <p:nvPr/>
            </p:nvSpPr>
            <p:spPr bwMode="auto">
              <a:xfrm>
                <a:off x="9328935" y="190097"/>
                <a:ext cx="2767173" cy="164409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sup/>
                          </m:s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  <m:sup/>
                    </m:sSup>
                  </m:oMath>
                </a14:m>
                <a:r>
                  <a:rPr lang="en-US" dirty="0"/>
                  <a:t>=</a:t>
                </a:r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  <m:sup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u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den>
                              </m:f>
                            </m:sup>
                          </m:s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Object 9">
                <a:extLst>
                  <a:ext uri="{FF2B5EF4-FFF2-40B4-BE49-F238E27FC236}">
                    <a16:creationId xmlns:a16="http://schemas.microsoft.com/office/drawing/2014/main" id="{79BFC082-7131-A719-02D2-9A0E81A55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328935" y="190097"/>
                <a:ext cx="2767173" cy="164409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5654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CD9D7-BDC0-4330-ADE0-331BA89E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7.3.2 Gas power &amp; Efficiency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75106-4F87-430A-A4FA-CD61EA574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ct val="20000"/>
              </a:spcBef>
              <a:buNone/>
            </a:pPr>
            <a:r>
              <a:rPr lang="en-US" altLang="en-US" dirty="0"/>
              <a:t>Rearranging:</a:t>
            </a:r>
          </a:p>
          <a:p>
            <a:pPr marL="0" indent="0" eaLnBrk="1" hangingPunct="1">
              <a:spcBef>
                <a:spcPct val="20000"/>
              </a:spcBef>
              <a:buNone/>
            </a:pPr>
            <a:endParaRPr lang="en-US" altLang="en-US" dirty="0"/>
          </a:p>
          <a:p>
            <a:pPr marL="0" indent="0" eaLnBrk="1" hangingPunct="1">
              <a:spcBef>
                <a:spcPct val="20000"/>
              </a:spcBef>
              <a:buNone/>
            </a:pPr>
            <a:endParaRPr lang="en-US" altLang="en-US" dirty="0"/>
          </a:p>
          <a:p>
            <a:pPr marL="0" indent="0" eaLnBrk="1" hangingPunct="1">
              <a:spcBef>
                <a:spcPct val="20000"/>
              </a:spcBef>
              <a:buNone/>
            </a:pPr>
            <a:endParaRPr lang="en-US" altLang="en-US" dirty="0"/>
          </a:p>
          <a:p>
            <a:pPr marL="0" indent="0" eaLnBrk="1" hangingPunct="1">
              <a:spcBef>
                <a:spcPct val="20000"/>
              </a:spcBef>
              <a:buNone/>
            </a:pPr>
            <a:r>
              <a:rPr lang="en-US" altLang="en-US" dirty="0"/>
              <a:t>Then, from the ideal gas law:</a:t>
            </a:r>
          </a:p>
          <a:p>
            <a:pPr marL="0" indent="0" eaLnBrk="1" hangingPunct="1">
              <a:spcBef>
                <a:spcPct val="20000"/>
              </a:spcBef>
              <a:buNone/>
            </a:pPr>
            <a:endParaRPr lang="en-US" altLang="en-US" dirty="0"/>
          </a:p>
          <a:p>
            <a:pPr marL="0" indent="0" eaLnBrk="1" hangingPunct="1">
              <a:spcBef>
                <a:spcPct val="20000"/>
              </a:spcBef>
              <a:buNone/>
            </a:pPr>
            <a:endParaRPr lang="en-US" altLang="en-US" dirty="0"/>
          </a:p>
          <a:p>
            <a:pPr eaLnBrk="1" hangingPunct="1">
              <a:spcBef>
                <a:spcPct val="20000"/>
              </a:spcBef>
            </a:pPr>
            <a:endParaRPr lang="en-US" altLang="en-US" dirty="0"/>
          </a:p>
        </p:txBody>
      </p:sp>
      <p:graphicFrame>
        <p:nvGraphicFramePr>
          <p:cNvPr id="3" name="Object 9">
            <a:extLst>
              <a:ext uri="{FF2B5EF4-FFF2-40B4-BE49-F238E27FC236}">
                <a16:creationId xmlns:a16="http://schemas.microsoft.com/office/drawing/2014/main" id="{2B6BE721-E5D4-490E-98B4-74C06A848C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6142144"/>
              </p:ext>
            </p:extLst>
          </p:nvPr>
        </p:nvGraphicFramePr>
        <p:xfrm>
          <a:off x="6607175" y="4232280"/>
          <a:ext cx="4008438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666880" imgH="647640" progId="Equation.DSMT4">
                  <p:embed/>
                </p:oleObj>
              </mc:Choice>
              <mc:Fallback>
                <p:oleObj name="Equation" r:id="rId3" imgW="2666880" imgH="647640" progId="Equation.DSMT4">
                  <p:embed/>
                  <p:pic>
                    <p:nvPicPr>
                      <p:cNvPr id="3" name="Object 9">
                        <a:extLst>
                          <a:ext uri="{FF2B5EF4-FFF2-40B4-BE49-F238E27FC236}">
                            <a16:creationId xmlns:a16="http://schemas.microsoft.com/office/drawing/2014/main" id="{2B6BE721-E5D4-490E-98B4-74C06A848C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7175" y="4232280"/>
                        <a:ext cx="4008438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">
            <a:extLst>
              <a:ext uri="{FF2B5EF4-FFF2-40B4-BE49-F238E27FC236}">
                <a16:creationId xmlns:a16="http://schemas.microsoft.com/office/drawing/2014/main" id="{27043500-8FDF-472E-BCC4-DC534F6D18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6851112"/>
              </p:ext>
            </p:extLst>
          </p:nvPr>
        </p:nvGraphicFramePr>
        <p:xfrm>
          <a:off x="3703638" y="4270381"/>
          <a:ext cx="1279525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50680" imgH="596880" progId="Equation.DSMT4">
                  <p:embed/>
                </p:oleObj>
              </mc:Choice>
              <mc:Fallback>
                <p:oleObj name="Equation" r:id="rId5" imgW="850680" imgH="596880" progId="Equation.DSMT4">
                  <p:embed/>
                  <p:pic>
                    <p:nvPicPr>
                      <p:cNvPr id="9" name="Object 9">
                        <a:extLst>
                          <a:ext uri="{FF2B5EF4-FFF2-40B4-BE49-F238E27FC236}">
                            <a16:creationId xmlns:a16="http://schemas.microsoft.com/office/drawing/2014/main" id="{27043500-8FDF-472E-BCC4-DC534F6D185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3638" y="4270381"/>
                        <a:ext cx="1279525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9">
            <a:extLst>
              <a:ext uri="{FF2B5EF4-FFF2-40B4-BE49-F238E27FC236}">
                <a16:creationId xmlns:a16="http://schemas.microsoft.com/office/drawing/2014/main" id="{64EA5411-EBF9-491C-92A9-3ED66AB049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6870963"/>
              </p:ext>
            </p:extLst>
          </p:nvPr>
        </p:nvGraphicFramePr>
        <p:xfrm>
          <a:off x="2751932" y="2054220"/>
          <a:ext cx="2159000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434960" imgH="533160" progId="Equation.DSMT4">
                  <p:embed/>
                </p:oleObj>
              </mc:Choice>
              <mc:Fallback>
                <p:oleObj name="Equation" r:id="rId7" imgW="1434960" imgH="533160" progId="Equation.DSMT4">
                  <p:embed/>
                  <p:pic>
                    <p:nvPicPr>
                      <p:cNvPr id="11" name="Object 9">
                        <a:extLst>
                          <a:ext uri="{FF2B5EF4-FFF2-40B4-BE49-F238E27FC236}">
                            <a16:creationId xmlns:a16="http://schemas.microsoft.com/office/drawing/2014/main" id="{64EA5411-EBF9-491C-92A9-3ED66AB049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1932" y="2054220"/>
                        <a:ext cx="2159000" cy="80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9">
            <a:extLst>
              <a:ext uri="{FF2B5EF4-FFF2-40B4-BE49-F238E27FC236}">
                <a16:creationId xmlns:a16="http://schemas.microsoft.com/office/drawing/2014/main" id="{863E464E-F65A-4236-B025-50AB1EE480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0983413"/>
              </p:ext>
            </p:extLst>
          </p:nvPr>
        </p:nvGraphicFramePr>
        <p:xfrm>
          <a:off x="6893719" y="2112968"/>
          <a:ext cx="2120900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409400" imgH="533160" progId="Equation.DSMT4">
                  <p:embed/>
                </p:oleObj>
              </mc:Choice>
              <mc:Fallback>
                <p:oleObj name="Equation" r:id="rId9" imgW="1409400" imgH="533160" progId="Equation.DSMT4">
                  <p:embed/>
                  <p:pic>
                    <p:nvPicPr>
                      <p:cNvPr id="16" name="Object 9">
                        <a:extLst>
                          <a:ext uri="{FF2B5EF4-FFF2-40B4-BE49-F238E27FC236}">
                            <a16:creationId xmlns:a16="http://schemas.microsoft.com/office/drawing/2014/main" id="{863E464E-F65A-4236-B025-50AB1EE480B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3719" y="2112968"/>
                        <a:ext cx="2120900" cy="80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Arrow: Right 17">
            <a:extLst>
              <a:ext uri="{FF2B5EF4-FFF2-40B4-BE49-F238E27FC236}">
                <a16:creationId xmlns:a16="http://schemas.microsoft.com/office/drawing/2014/main" id="{2B8E8FB9-8479-4633-9A6D-C69F90D68937}"/>
              </a:ext>
            </a:extLst>
          </p:cNvPr>
          <p:cNvSpPr/>
          <p:nvPr/>
        </p:nvSpPr>
        <p:spPr>
          <a:xfrm>
            <a:off x="5185010" y="2112968"/>
            <a:ext cx="1264119" cy="630628"/>
          </a:xfrm>
          <a:prstGeom prst="rightArrow">
            <a:avLst/>
          </a:prstGeom>
          <a:solidFill>
            <a:srgbClr val="9700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Bef>
                <a:spcPct val="20000"/>
              </a:spcBef>
            </a:pPr>
            <a:r>
              <a:rPr lang="en-US" altLang="en-US" sz="1200" dirty="0"/>
              <a:t>Rearranging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8A7ECF6-D7D6-40D1-B8CC-479848411BC1}"/>
              </a:ext>
            </a:extLst>
          </p:cNvPr>
          <p:cNvSpPr/>
          <p:nvPr/>
        </p:nvSpPr>
        <p:spPr>
          <a:xfrm>
            <a:off x="5185010" y="4404328"/>
            <a:ext cx="1264119" cy="630628"/>
          </a:xfrm>
          <a:prstGeom prst="rightArrow">
            <a:avLst/>
          </a:prstGeom>
          <a:solidFill>
            <a:srgbClr val="9700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Bef>
                <a:spcPct val="20000"/>
              </a:spcBef>
            </a:pPr>
            <a:r>
              <a:rPr lang="en-US" altLang="en-US" sz="1200" dirty="0"/>
              <a:t>Substitution</a:t>
            </a:r>
          </a:p>
        </p:txBody>
      </p:sp>
    </p:spTree>
    <p:extLst>
      <p:ext uri="{BB962C8B-B14F-4D97-AF65-F5344CB8AC3E}">
        <p14:creationId xmlns:p14="http://schemas.microsoft.com/office/powerpoint/2010/main" val="4231783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CD9D7-BDC0-4330-ADE0-331BA89E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7.3.2 Gas power &amp; Efficiency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75106-4F87-430A-A4FA-CD61EA574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ct val="20000"/>
              </a:spcBef>
              <a:buNone/>
            </a:pPr>
            <a:r>
              <a:rPr lang="en-US" altLang="en-US" dirty="0"/>
              <a:t>Specific Power can be defined as:</a:t>
            </a:r>
          </a:p>
          <a:p>
            <a:pPr marL="0" indent="0" eaLnBrk="1" hangingPunct="1">
              <a:spcBef>
                <a:spcPct val="20000"/>
              </a:spcBef>
              <a:buNone/>
            </a:pPr>
            <a:endParaRPr lang="en-US" altLang="en-US" dirty="0"/>
          </a:p>
          <a:p>
            <a:pPr marL="0" indent="0" eaLnBrk="1" hangingPunct="1">
              <a:spcBef>
                <a:spcPct val="20000"/>
              </a:spcBef>
              <a:buNone/>
            </a:pPr>
            <a:endParaRPr lang="en-US" altLang="en-US" dirty="0"/>
          </a:p>
          <a:p>
            <a:pPr marL="0" indent="0" eaLnBrk="1" hangingPunct="1">
              <a:spcBef>
                <a:spcPct val="20000"/>
              </a:spcBef>
              <a:buNone/>
            </a:pPr>
            <a:endParaRPr lang="en-US" altLang="en-US" dirty="0"/>
          </a:p>
          <a:p>
            <a:pPr marL="0" indent="0" eaLnBrk="1" hangingPunct="1">
              <a:spcBef>
                <a:spcPct val="20000"/>
              </a:spcBef>
              <a:buNone/>
            </a:pPr>
            <a:r>
              <a:rPr lang="en-US" altLang="en-US" dirty="0"/>
              <a:t>With thermodynamic efficiency defined as:</a:t>
            </a:r>
          </a:p>
          <a:p>
            <a:pPr marL="0" indent="0" eaLnBrk="1" hangingPunct="1">
              <a:spcBef>
                <a:spcPct val="20000"/>
              </a:spcBef>
              <a:buNone/>
            </a:pPr>
            <a:endParaRPr lang="en-US" altLang="en-US" dirty="0"/>
          </a:p>
          <a:p>
            <a:pPr marL="0" indent="0" eaLnBrk="1" hangingPunct="1">
              <a:spcBef>
                <a:spcPct val="20000"/>
              </a:spcBef>
              <a:buNone/>
            </a:pPr>
            <a:endParaRPr lang="en-US" alt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eaLnBrk="1" hangingPunct="1">
              <a:spcBef>
                <a:spcPct val="20000"/>
              </a:spcBef>
              <a:buNone/>
            </a:pPr>
            <a:endParaRPr lang="en-US" altLang="en-US" dirty="0"/>
          </a:p>
          <a:p>
            <a:pPr marL="0" indent="0" eaLnBrk="1" hangingPunct="1">
              <a:spcBef>
                <a:spcPct val="20000"/>
              </a:spcBef>
              <a:buNone/>
            </a:pPr>
            <a:endParaRPr lang="en-US" altLang="en-US" dirty="0"/>
          </a:p>
          <a:p>
            <a:pPr marL="0" indent="0" eaLnBrk="1" hangingPunct="1">
              <a:spcBef>
                <a:spcPct val="20000"/>
              </a:spcBef>
              <a:buNone/>
            </a:pPr>
            <a:endParaRPr lang="en-US" altLang="en-US" dirty="0"/>
          </a:p>
          <a:p>
            <a:pPr marL="0" indent="0" eaLnBrk="1" hangingPunct="1">
              <a:spcBef>
                <a:spcPct val="20000"/>
              </a:spcBef>
              <a:buNone/>
            </a:pPr>
            <a:endParaRPr lang="en-US" altLang="en-US" dirty="0"/>
          </a:p>
          <a:p>
            <a:pPr marL="0" indent="0" eaLnBrk="1" hangingPunct="1">
              <a:spcBef>
                <a:spcPct val="20000"/>
              </a:spcBef>
              <a:buNone/>
            </a:pPr>
            <a:endParaRPr lang="en-US" altLang="en-US" dirty="0"/>
          </a:p>
          <a:p>
            <a:pPr eaLnBrk="1" hangingPunct="1">
              <a:spcBef>
                <a:spcPct val="20000"/>
              </a:spcBef>
            </a:pPr>
            <a:endParaRPr lang="en-US" altLang="en-US" dirty="0"/>
          </a:p>
        </p:txBody>
      </p:sp>
      <p:graphicFrame>
        <p:nvGraphicFramePr>
          <p:cNvPr id="3" name="Object 9">
            <a:extLst>
              <a:ext uri="{FF2B5EF4-FFF2-40B4-BE49-F238E27FC236}">
                <a16:creationId xmlns:a16="http://schemas.microsoft.com/office/drawing/2014/main" id="{FFBAB164-5640-4B17-80CD-DD50A5BF27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2411302"/>
              </p:ext>
            </p:extLst>
          </p:nvPr>
        </p:nvGraphicFramePr>
        <p:xfrm>
          <a:off x="2889250" y="2019294"/>
          <a:ext cx="3206750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133360" imgH="660240" progId="Equation.DSMT4">
                  <p:embed/>
                </p:oleObj>
              </mc:Choice>
              <mc:Fallback>
                <p:oleObj name="Equation" r:id="rId3" imgW="2133360" imgH="660240" progId="Equation.DSMT4">
                  <p:embed/>
                  <p:pic>
                    <p:nvPicPr>
                      <p:cNvPr id="3" name="Object 9">
                        <a:extLst>
                          <a:ext uri="{FF2B5EF4-FFF2-40B4-BE49-F238E27FC236}">
                            <a16:creationId xmlns:a16="http://schemas.microsoft.com/office/drawing/2014/main" id="{FFBAB164-5640-4B17-80CD-DD50A5BF27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9250" y="2019294"/>
                        <a:ext cx="3206750" cy="993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9">
            <a:extLst>
              <a:ext uri="{FF2B5EF4-FFF2-40B4-BE49-F238E27FC236}">
                <a16:creationId xmlns:a16="http://schemas.microsoft.com/office/drawing/2014/main" id="{38277923-70D6-48CA-A4BB-680EBEBF43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3665853"/>
              </p:ext>
            </p:extLst>
          </p:nvPr>
        </p:nvGraphicFramePr>
        <p:xfrm>
          <a:off x="2381250" y="3771900"/>
          <a:ext cx="2328862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49080" imgH="660240" progId="Equation.DSMT4">
                  <p:embed/>
                </p:oleObj>
              </mc:Choice>
              <mc:Fallback>
                <p:oleObj name="Equation" r:id="rId5" imgW="1549080" imgH="660240" progId="Equation.DSMT4">
                  <p:embed/>
                  <p:pic>
                    <p:nvPicPr>
                      <p:cNvPr id="7" name="Object 9">
                        <a:extLst>
                          <a:ext uri="{FF2B5EF4-FFF2-40B4-BE49-F238E27FC236}">
                            <a16:creationId xmlns:a16="http://schemas.microsoft.com/office/drawing/2014/main" id="{38277923-70D6-48CA-A4BB-680EBEBF43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250" y="3771900"/>
                        <a:ext cx="2328862" cy="993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46B835EC-0626-4A31-83FE-52C1D0CB45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0314" y="2005012"/>
            <a:ext cx="4934498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685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CD9D7-BDC0-4330-ADE0-331BA89E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7.3.2 Gas Power &amp; Efficiency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4C75106-4F87-430A-A4FA-CD61EA5744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eaLnBrk="1" hangingPunct="1">
                  <a:spcBef>
                    <a:spcPct val="20000"/>
                  </a:spcBef>
                  <a:buNone/>
                </a:pPr>
                <a:r>
                  <a:rPr lang="en-US" altLang="en-US" dirty="0"/>
                  <a:t>The specific power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𝑔𝑔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:r>
                  <a:rPr lang="en-US" altLang="en-US" dirty="0"/>
                  <a:t>is maximal when: 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This is when all heat is taken out at the turbine: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Then: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And: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eaLnBrk="1" hangingPunct="1">
                  <a:spcBef>
                    <a:spcPct val="20000"/>
                  </a:spcBef>
                </a:pPr>
                <a:endParaRPr lang="en-US" alt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4C75106-4F87-430A-A4FA-CD61EA5744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551FE864-08B0-4C87-A893-8D9FCA60DB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644"/>
          <a:stretch/>
        </p:blipFill>
        <p:spPr>
          <a:xfrm>
            <a:off x="7991405" y="1954211"/>
            <a:ext cx="4114869" cy="2651124"/>
          </a:xfrm>
          <a:prstGeom prst="rect">
            <a:avLst/>
          </a:prstGeom>
        </p:spPr>
      </p:pic>
      <p:graphicFrame>
        <p:nvGraphicFramePr>
          <p:cNvPr id="6" name="Object 9">
            <a:extLst>
              <a:ext uri="{FF2B5EF4-FFF2-40B4-BE49-F238E27FC236}">
                <a16:creationId xmlns:a16="http://schemas.microsoft.com/office/drawing/2014/main" id="{562EB242-5C99-40BF-B6F0-A51F0F5C18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415177"/>
              </p:ext>
            </p:extLst>
          </p:nvPr>
        </p:nvGraphicFramePr>
        <p:xfrm>
          <a:off x="6488906" y="1587500"/>
          <a:ext cx="1125538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49160" imgH="495000" progId="Equation.DSMT4">
                  <p:embed/>
                </p:oleObj>
              </mc:Choice>
              <mc:Fallback>
                <p:oleObj name="Equation" r:id="rId6" imgW="749160" imgH="495000" progId="Equation.DSMT4">
                  <p:embed/>
                  <p:pic>
                    <p:nvPicPr>
                      <p:cNvPr id="6" name="Object 9">
                        <a:extLst>
                          <a:ext uri="{FF2B5EF4-FFF2-40B4-BE49-F238E27FC236}">
                            <a16:creationId xmlns:a16="http://schemas.microsoft.com/office/drawing/2014/main" id="{562EB242-5C99-40BF-B6F0-A51F0F5C18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8906" y="1587500"/>
                        <a:ext cx="1125538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">
            <a:extLst>
              <a:ext uri="{FF2B5EF4-FFF2-40B4-BE49-F238E27FC236}">
                <a16:creationId xmlns:a16="http://schemas.microsoft.com/office/drawing/2014/main" id="{810788EF-C0C7-4829-84A2-175F30E78E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9112871"/>
              </p:ext>
            </p:extLst>
          </p:nvPr>
        </p:nvGraphicFramePr>
        <p:xfrm>
          <a:off x="6641307" y="2389187"/>
          <a:ext cx="763587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07960" imgH="228600" progId="Equation.DSMT4">
                  <p:embed/>
                </p:oleObj>
              </mc:Choice>
              <mc:Fallback>
                <p:oleObj name="Equation" r:id="rId8" imgW="507960" imgH="228600" progId="Equation.DSMT4">
                  <p:embed/>
                  <p:pic>
                    <p:nvPicPr>
                      <p:cNvPr id="8" name="Object 9">
                        <a:extLst>
                          <a:ext uri="{FF2B5EF4-FFF2-40B4-BE49-F238E27FC236}">
                            <a16:creationId xmlns:a16="http://schemas.microsoft.com/office/drawing/2014/main" id="{810788EF-C0C7-4829-84A2-175F30E78E3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1307" y="2389187"/>
                        <a:ext cx="763587" cy="344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34A500DE-936C-48F8-A310-FE850E1313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1867157"/>
              </p:ext>
            </p:extLst>
          </p:nvPr>
        </p:nvGraphicFramePr>
        <p:xfrm>
          <a:off x="3355147" y="2998787"/>
          <a:ext cx="1890712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257120" imgH="571320" progId="Equation.DSMT4">
                  <p:embed/>
                </p:oleObj>
              </mc:Choice>
              <mc:Fallback>
                <p:oleObj name="Equation" r:id="rId10" imgW="1257120" imgH="57132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34A500DE-936C-48F8-A310-FE850E13132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5147" y="2998787"/>
                        <a:ext cx="1890712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9">
            <a:extLst>
              <a:ext uri="{FF2B5EF4-FFF2-40B4-BE49-F238E27FC236}">
                <a16:creationId xmlns:a16="http://schemas.microsoft.com/office/drawing/2014/main" id="{C45BBA95-0975-49A7-A151-27DFD835B3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8402857"/>
              </p:ext>
            </p:extLst>
          </p:nvPr>
        </p:nvGraphicFramePr>
        <p:xfrm>
          <a:off x="2859847" y="4203700"/>
          <a:ext cx="2386012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587240" imgH="533160" progId="Equation.DSMT4">
                  <p:embed/>
                </p:oleObj>
              </mc:Choice>
              <mc:Fallback>
                <p:oleObj name="Equation" r:id="rId12" imgW="1587240" imgH="533160" progId="Equation.DSMT4">
                  <p:embed/>
                  <p:pic>
                    <p:nvPicPr>
                      <p:cNvPr id="12" name="Object 9">
                        <a:extLst>
                          <a:ext uri="{FF2B5EF4-FFF2-40B4-BE49-F238E27FC236}">
                            <a16:creationId xmlns:a16="http://schemas.microsoft.com/office/drawing/2014/main" id="{C45BBA95-0975-49A7-A151-27DFD835B3B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9847" y="4203700"/>
                        <a:ext cx="2386012" cy="80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C8386559-36BC-4B9E-8BEA-85940464942D}"/>
              </a:ext>
            </a:extLst>
          </p:cNvPr>
          <p:cNvGrpSpPr/>
          <p:nvPr/>
        </p:nvGrpSpPr>
        <p:grpSpPr>
          <a:xfrm>
            <a:off x="7125784" y="5141908"/>
            <a:ext cx="4718553" cy="684878"/>
            <a:chOff x="6146006" y="5239197"/>
            <a:chExt cx="4718553" cy="68487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0F56F93-FC3F-43ED-9CFF-18AE07076D1C}"/>
                </a:ext>
              </a:extLst>
            </p:cNvPr>
            <p:cNvSpPr txBox="1"/>
            <p:nvPr/>
          </p:nvSpPr>
          <p:spPr>
            <a:xfrm>
              <a:off x="6146006" y="5239197"/>
              <a:ext cx="4718553" cy="64633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altLang="en-US" sz="1800" b="1" dirty="0"/>
                <a:t>Note that:</a:t>
              </a:r>
            </a:p>
            <a:p>
              <a:pPr>
                <a:spcBef>
                  <a:spcPts val="0"/>
                </a:spcBef>
              </a:pPr>
              <a:endParaRPr lang="en-US" altLang="en-US" sz="1800" b="1" dirty="0"/>
            </a:p>
          </p:txBody>
        </p:sp>
        <p:graphicFrame>
          <p:nvGraphicFramePr>
            <p:cNvPr id="19" name="Object 9">
              <a:extLst>
                <a:ext uri="{FF2B5EF4-FFF2-40B4-BE49-F238E27FC236}">
                  <a16:creationId xmlns:a16="http://schemas.microsoft.com/office/drawing/2014/main" id="{E24CF0E1-219F-421D-864D-F127EEDF609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2315821"/>
                </p:ext>
              </p:extLst>
            </p:nvPr>
          </p:nvGraphicFramePr>
          <p:xfrm>
            <a:off x="7316788" y="5255120"/>
            <a:ext cx="1836155" cy="6689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1396800" imgH="507960" progId="Equation.DSMT4">
                    <p:embed/>
                  </p:oleObj>
                </mc:Choice>
                <mc:Fallback>
                  <p:oleObj name="Equation" r:id="rId14" imgW="1396800" imgH="507960" progId="Equation.DSMT4">
                    <p:embed/>
                    <p:pic>
                      <p:nvPicPr>
                        <p:cNvPr id="19" name="Object 9">
                          <a:extLst>
                            <a:ext uri="{FF2B5EF4-FFF2-40B4-BE49-F238E27FC236}">
                              <a16:creationId xmlns:a16="http://schemas.microsoft.com/office/drawing/2014/main" id="{E24CF0E1-219F-421D-864D-F127EEDF609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16788" y="5255120"/>
                          <a:ext cx="1836155" cy="6689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ct 9">
              <a:extLst>
                <a:ext uri="{FF2B5EF4-FFF2-40B4-BE49-F238E27FC236}">
                  <a16:creationId xmlns:a16="http://schemas.microsoft.com/office/drawing/2014/main" id="{159C9905-7259-4F3B-AA9C-B079CEBBBDE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31441701"/>
                </p:ext>
              </p:extLst>
            </p:nvPr>
          </p:nvGraphicFramePr>
          <p:xfrm>
            <a:off x="9775534" y="5277744"/>
            <a:ext cx="968085" cy="6463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723600" imgH="482400" progId="Equation.DSMT4">
                    <p:embed/>
                  </p:oleObj>
                </mc:Choice>
                <mc:Fallback>
                  <p:oleObj name="Equation" r:id="rId16" imgW="723600" imgH="482400" progId="Equation.DSMT4">
                    <p:embed/>
                    <p:pic>
                      <p:nvPicPr>
                        <p:cNvPr id="21" name="Object 9">
                          <a:extLst>
                            <a:ext uri="{FF2B5EF4-FFF2-40B4-BE49-F238E27FC236}">
                              <a16:creationId xmlns:a16="http://schemas.microsoft.com/office/drawing/2014/main" id="{159C9905-7259-4F3B-AA9C-B079CEBBBDE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775534" y="5277744"/>
                          <a:ext cx="968085" cy="6463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3711243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CD9D7-BDC0-4330-ADE0-331BA89E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7.3.3 Real Processes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75106-4F87-430A-A4FA-CD61EA574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ct val="20000"/>
              </a:spcBef>
              <a:buNone/>
            </a:pPr>
            <a:r>
              <a:rPr lang="en-US" altLang="en-US" dirty="0"/>
              <a:t>In real processes there will be losses (non-isentropic):</a:t>
            </a:r>
          </a:p>
          <a:p>
            <a:pPr marL="0" indent="0">
              <a:buNone/>
            </a:pPr>
            <a:endParaRPr lang="en-US" altLang="en-US" dirty="0"/>
          </a:p>
          <a:p>
            <a:pPr eaLnBrk="1" hangingPunct="1">
              <a:spcBef>
                <a:spcPct val="20000"/>
              </a:spcBef>
            </a:pPr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501D0C-A8D2-475D-857F-74279298A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823" y="2390774"/>
            <a:ext cx="4373477" cy="33688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0C41A1-2FD2-4935-A680-8490DBED2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702" y="2418932"/>
            <a:ext cx="3950371" cy="339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74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8A7A78A5-C309-4B4F-8FA5-8E9634BC248E}"/>
              </a:ext>
            </a:extLst>
          </p:cNvPr>
          <p:cNvGrpSpPr>
            <a:grpSpLocks/>
          </p:cNvGrpSpPr>
          <p:nvPr/>
        </p:nvGrpSpPr>
        <p:grpSpPr bwMode="auto">
          <a:xfrm>
            <a:off x="6629401" y="1460996"/>
            <a:ext cx="5033260" cy="3988621"/>
            <a:chOff x="1008" y="1056"/>
            <a:chExt cx="3264" cy="2408"/>
          </a:xfrm>
        </p:grpSpPr>
        <p:pic>
          <p:nvPicPr>
            <p:cNvPr id="5" name="Picture 10" descr="tweedeplaatjeallevliegtuigensamen">
              <a:extLst>
                <a:ext uri="{FF2B5EF4-FFF2-40B4-BE49-F238E27FC236}">
                  <a16:creationId xmlns:a16="http://schemas.microsoft.com/office/drawing/2014/main" id="{9C6F499E-D012-4EC9-B064-E4B52F29DA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58" t="82954" r="2629" b="214"/>
            <a:stretch>
              <a:fillRect/>
            </a:stretch>
          </p:blipFill>
          <p:spPr bwMode="auto">
            <a:xfrm>
              <a:off x="1392" y="1056"/>
              <a:ext cx="1152" cy="7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1" descr="tweedeplaatjeallevliegtuigensamen">
              <a:extLst>
                <a:ext uri="{FF2B5EF4-FFF2-40B4-BE49-F238E27FC236}">
                  <a16:creationId xmlns:a16="http://schemas.microsoft.com/office/drawing/2014/main" id="{18E5F2C4-7AA8-4863-BF77-24FF7D32C3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086" t="63637" r="10858" b="17046"/>
            <a:stretch>
              <a:fillRect/>
            </a:stretch>
          </p:blipFill>
          <p:spPr bwMode="auto">
            <a:xfrm>
              <a:off x="3360" y="1872"/>
              <a:ext cx="912" cy="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2" descr="tweedeplaatjeallevliegtuigensamen">
              <a:extLst>
                <a:ext uri="{FF2B5EF4-FFF2-40B4-BE49-F238E27FC236}">
                  <a16:creationId xmlns:a16="http://schemas.microsoft.com/office/drawing/2014/main" id="{4ED109EA-5D3F-4321-A94A-8294FC4303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909" r="71201" b="19318"/>
            <a:stretch>
              <a:fillRect/>
            </a:stretch>
          </p:blipFill>
          <p:spPr bwMode="auto">
            <a:xfrm>
              <a:off x="1296" y="2677"/>
              <a:ext cx="1104" cy="6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236EA465-1F78-412E-AF0D-A5270180B4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8" y="2736"/>
              <a:ext cx="960" cy="728"/>
              <a:chOff x="960" y="3168"/>
              <a:chExt cx="960" cy="728"/>
            </a:xfrm>
          </p:grpSpPr>
          <p:pic>
            <p:nvPicPr>
              <p:cNvPr id="20" name="Picture 14" descr="tweedeplaatjeallevliegtuigensamen">
                <a:extLst>
                  <a:ext uri="{FF2B5EF4-FFF2-40B4-BE49-F238E27FC236}">
                    <a16:creationId xmlns:a16="http://schemas.microsoft.com/office/drawing/2014/main" id="{8FAFA3F2-C57B-4E9D-BDA9-86F3FCD074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70454" r="41028" b="13637"/>
              <a:stretch>
                <a:fillRect/>
              </a:stretch>
            </p:blipFill>
            <p:spPr bwMode="auto">
              <a:xfrm>
                <a:off x="960" y="3168"/>
                <a:ext cx="960" cy="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Picture 15" descr="tweedeplaatjeallevliegtuigensamen">
                <a:extLst>
                  <a:ext uri="{FF2B5EF4-FFF2-40B4-BE49-F238E27FC236}">
                    <a16:creationId xmlns:a16="http://schemas.microsoft.com/office/drawing/2014/main" id="{D497323C-B8C0-4E00-B19E-22D94A2752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70454" r="62971" b="23863"/>
              <a:stretch>
                <a:fillRect/>
              </a:stretch>
            </p:blipFill>
            <p:spPr bwMode="auto">
              <a:xfrm>
                <a:off x="1008" y="3730"/>
                <a:ext cx="192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" name="Group 16">
              <a:extLst>
                <a:ext uri="{FF2B5EF4-FFF2-40B4-BE49-F238E27FC236}">
                  <a16:creationId xmlns:a16="http://schemas.microsoft.com/office/drawing/2014/main" id="{C6E1D910-6CC4-47E9-8853-8F56295337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" y="1872"/>
              <a:ext cx="1152" cy="738"/>
              <a:chOff x="96" y="2256"/>
              <a:chExt cx="1152" cy="738"/>
            </a:xfrm>
          </p:grpSpPr>
          <p:pic>
            <p:nvPicPr>
              <p:cNvPr id="18" name="Picture 17" descr="tweedeplaatjeallevliegtuigensamen">
                <a:extLst>
                  <a:ext uri="{FF2B5EF4-FFF2-40B4-BE49-F238E27FC236}">
                    <a16:creationId xmlns:a16="http://schemas.microsoft.com/office/drawing/2014/main" id="{242759F5-1B49-48A6-ABF2-60996661C9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83524" r="35542"/>
              <a:stretch>
                <a:fillRect/>
              </a:stretch>
            </p:blipFill>
            <p:spPr bwMode="auto">
              <a:xfrm>
                <a:off x="96" y="2298"/>
                <a:ext cx="1152" cy="6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" name="Picture 18" descr="tweedeplaatjeallevliegtuigensamen">
                <a:extLst>
                  <a:ext uri="{FF2B5EF4-FFF2-40B4-BE49-F238E27FC236}">
                    <a16:creationId xmlns:a16="http://schemas.microsoft.com/office/drawing/2014/main" id="{56676AF1-D597-4539-B657-B19ED89F48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70454" r="62971" b="23863"/>
              <a:stretch>
                <a:fillRect/>
              </a:stretch>
            </p:blipFill>
            <p:spPr bwMode="auto">
              <a:xfrm>
                <a:off x="340" y="2256"/>
                <a:ext cx="668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0" name="Group 19">
              <a:extLst>
                <a:ext uri="{FF2B5EF4-FFF2-40B4-BE49-F238E27FC236}">
                  <a16:creationId xmlns:a16="http://schemas.microsoft.com/office/drawing/2014/main" id="{943267BC-9E2D-46E0-B501-CF7C59BB0A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0" y="1056"/>
              <a:ext cx="1136" cy="723"/>
              <a:chOff x="1344" y="1536"/>
              <a:chExt cx="1136" cy="723"/>
            </a:xfrm>
          </p:grpSpPr>
          <p:pic>
            <p:nvPicPr>
              <p:cNvPr id="16" name="Picture 20" descr="tweedeplaatjeallevliegtuigensamen">
                <a:extLst>
                  <a:ext uri="{FF2B5EF4-FFF2-40B4-BE49-F238E27FC236}">
                    <a16:creationId xmlns:a16="http://schemas.microsoft.com/office/drawing/2014/main" id="{E78EF9AA-2C68-45F8-A2FB-885CB7D5E8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" t="16855" r="67458" b="67165"/>
              <a:stretch>
                <a:fillRect/>
              </a:stretch>
            </p:blipFill>
            <p:spPr bwMode="auto">
              <a:xfrm>
                <a:off x="1344" y="1584"/>
                <a:ext cx="1136" cy="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Picture 21" descr="tweedeplaatjeallevliegtuigensamen">
                <a:extLst>
                  <a:ext uri="{FF2B5EF4-FFF2-40B4-BE49-F238E27FC236}">
                    <a16:creationId xmlns:a16="http://schemas.microsoft.com/office/drawing/2014/main" id="{C88B2FFF-3ED5-484D-B437-A504980611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70454" r="62971" b="23863"/>
              <a:stretch>
                <a:fillRect/>
              </a:stretch>
            </p:blipFill>
            <p:spPr bwMode="auto">
              <a:xfrm>
                <a:off x="1392" y="1536"/>
                <a:ext cx="624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1" name="Group 22">
              <a:extLst>
                <a:ext uri="{FF2B5EF4-FFF2-40B4-BE49-F238E27FC236}">
                  <a16:creationId xmlns:a16="http://schemas.microsoft.com/office/drawing/2014/main" id="{A1BB6674-FBA5-4798-B9FD-6D9D1CE13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6" y="1776"/>
              <a:ext cx="1488" cy="1085"/>
              <a:chOff x="2880" y="768"/>
              <a:chExt cx="1488" cy="1085"/>
            </a:xfrm>
          </p:grpSpPr>
          <p:pic>
            <p:nvPicPr>
              <p:cNvPr id="13" name="Picture 23" descr="tweedeplaatjeallevliegtuigensamen">
                <a:extLst>
                  <a:ext uri="{FF2B5EF4-FFF2-40B4-BE49-F238E27FC236}">
                    <a16:creationId xmlns:a16="http://schemas.microsoft.com/office/drawing/2014/main" id="{6FD3DBB0-81D9-4DC9-98C0-F0733E9BF1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99" t="30681" r="32800" b="46591"/>
              <a:stretch>
                <a:fillRect/>
              </a:stretch>
            </p:blipFill>
            <p:spPr bwMode="auto">
              <a:xfrm>
                <a:off x="3024" y="768"/>
                <a:ext cx="1344" cy="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Picture 24" descr="tweedeplaatjeallevliegtuigensamen">
                <a:extLst>
                  <a:ext uri="{FF2B5EF4-FFF2-40B4-BE49-F238E27FC236}">
                    <a16:creationId xmlns:a16="http://schemas.microsoft.com/office/drawing/2014/main" id="{246FBD21-FE9D-4938-8C4D-4216D239C7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70454" r="62971" b="23863"/>
              <a:stretch>
                <a:fillRect/>
              </a:stretch>
            </p:blipFill>
            <p:spPr bwMode="auto">
              <a:xfrm>
                <a:off x="3732" y="1651"/>
                <a:ext cx="540" cy="2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" name="Picture 25" descr="tweedeplaatjeallevliegtuigensamen">
                <a:extLst>
                  <a:ext uri="{FF2B5EF4-FFF2-40B4-BE49-F238E27FC236}">
                    <a16:creationId xmlns:a16="http://schemas.microsoft.com/office/drawing/2014/main" id="{A85B9B6A-D9DB-4CD5-A10A-D200EEA3DC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70454" r="62971" b="23863"/>
              <a:stretch>
                <a:fillRect/>
              </a:stretch>
            </p:blipFill>
            <p:spPr bwMode="auto">
              <a:xfrm>
                <a:off x="2880" y="816"/>
                <a:ext cx="307" cy="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2" name="Picture 26" descr="tweedeplaatjeallevliegtuigensamen">
              <a:extLst>
                <a:ext uri="{FF2B5EF4-FFF2-40B4-BE49-F238E27FC236}">
                  <a16:creationId xmlns:a16="http://schemas.microsoft.com/office/drawing/2014/main" id="{FF4A4BD7-ED2E-4673-85EC-C49C8C41A2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43" t="70454" r="62971" b="23863"/>
            <a:stretch>
              <a:fillRect/>
            </a:stretch>
          </p:blipFill>
          <p:spPr bwMode="auto">
            <a:xfrm>
              <a:off x="2250" y="1591"/>
              <a:ext cx="192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3F300382-7D09-4881-9A36-3E5A61056377}"/>
              </a:ext>
            </a:extLst>
          </p:cNvPr>
          <p:cNvSpPr/>
          <p:nvPr/>
        </p:nvSpPr>
        <p:spPr>
          <a:xfrm>
            <a:off x="0" y="0"/>
            <a:ext cx="12192001" cy="5946290"/>
          </a:xfrm>
          <a:prstGeom prst="rect">
            <a:avLst/>
          </a:prstGeom>
          <a:gradFill>
            <a:gsLst>
              <a:gs pos="0">
                <a:schemeClr val="tx1">
                  <a:alpha val="85000"/>
                </a:schemeClr>
              </a:gs>
              <a:gs pos="43000">
                <a:schemeClr val="tx1">
                  <a:alpha val="85000"/>
                </a:schemeClr>
              </a:gs>
              <a:gs pos="62000">
                <a:schemeClr val="tx1">
                  <a:alpha val="75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EC4500-9CAE-4470-ABC5-047ECA9A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Lecture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D969-CA0A-44C8-90F3-874B9D536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Bef>
                <a:spcPts val="0"/>
              </a:spcBef>
              <a:buFont typeface="+mj-lt"/>
              <a:buAutoNum type="arabicPeriod" startAt="7"/>
            </a:pPr>
            <a:r>
              <a:rPr lang="en-US" dirty="0">
                <a:solidFill>
                  <a:schemeClr val="bg1"/>
                </a:solidFill>
              </a:rPr>
              <a:t>Preliminary Propulsion Sizing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7.1. Introduction 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7.2. Gas Generators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7.3. Gas Turbine Thermodynamics (Recap)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	7.3.1 Ideal Cycle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	7.3.2 Gas Power &amp; Efficiency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	7.3.3 Real Processes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/>
                </a:solidFill>
              </a:rPr>
              <a:t>7.4. Gas Turbine Classifications &amp; Configurations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7.5. Governing Equations of Gas Turbines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7.6. Engine Scaling techniques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	7.6.1 Piston Engine Scaling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	7.6.2 Propeller Engine Scaling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	7.6.3 Turbojet Engine Scaling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	7.6.4 Effects of Altitude and Velocity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7.7. Engine Manufacturers &amp; Joint Programs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7.8. Future Developments</a:t>
            </a:r>
            <a:endParaRPr lang="en-US" dirty="0">
              <a:solidFill>
                <a:schemeClr val="bg1">
                  <a:lumMod val="75000"/>
                </a:schemeClr>
              </a:solidFill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89938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8A7A78A5-C309-4B4F-8FA5-8E9634BC248E}"/>
              </a:ext>
            </a:extLst>
          </p:cNvPr>
          <p:cNvGrpSpPr>
            <a:grpSpLocks/>
          </p:cNvGrpSpPr>
          <p:nvPr/>
        </p:nvGrpSpPr>
        <p:grpSpPr bwMode="auto">
          <a:xfrm>
            <a:off x="6629401" y="1460996"/>
            <a:ext cx="5033260" cy="3988621"/>
            <a:chOff x="1008" y="1056"/>
            <a:chExt cx="3264" cy="2408"/>
          </a:xfrm>
        </p:grpSpPr>
        <p:pic>
          <p:nvPicPr>
            <p:cNvPr id="5" name="Picture 10" descr="tweedeplaatjeallevliegtuigensamen">
              <a:extLst>
                <a:ext uri="{FF2B5EF4-FFF2-40B4-BE49-F238E27FC236}">
                  <a16:creationId xmlns:a16="http://schemas.microsoft.com/office/drawing/2014/main" id="{9C6F499E-D012-4EC9-B064-E4B52F29DA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58" t="82954" r="2629" b="214"/>
            <a:stretch>
              <a:fillRect/>
            </a:stretch>
          </p:blipFill>
          <p:spPr bwMode="auto">
            <a:xfrm>
              <a:off x="1392" y="1056"/>
              <a:ext cx="1152" cy="7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1" descr="tweedeplaatjeallevliegtuigensamen">
              <a:extLst>
                <a:ext uri="{FF2B5EF4-FFF2-40B4-BE49-F238E27FC236}">
                  <a16:creationId xmlns:a16="http://schemas.microsoft.com/office/drawing/2014/main" id="{18E5F2C4-7AA8-4863-BF77-24FF7D32C3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086" t="63637" r="10858" b="17046"/>
            <a:stretch>
              <a:fillRect/>
            </a:stretch>
          </p:blipFill>
          <p:spPr bwMode="auto">
            <a:xfrm>
              <a:off x="3360" y="1872"/>
              <a:ext cx="912" cy="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2" descr="tweedeplaatjeallevliegtuigensamen">
              <a:extLst>
                <a:ext uri="{FF2B5EF4-FFF2-40B4-BE49-F238E27FC236}">
                  <a16:creationId xmlns:a16="http://schemas.microsoft.com/office/drawing/2014/main" id="{4ED109EA-5D3F-4321-A94A-8294FC4303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909" r="71201" b="19318"/>
            <a:stretch>
              <a:fillRect/>
            </a:stretch>
          </p:blipFill>
          <p:spPr bwMode="auto">
            <a:xfrm>
              <a:off x="1296" y="2677"/>
              <a:ext cx="1104" cy="6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236EA465-1F78-412E-AF0D-A5270180B4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8" y="2736"/>
              <a:ext cx="960" cy="728"/>
              <a:chOff x="960" y="3168"/>
              <a:chExt cx="960" cy="728"/>
            </a:xfrm>
          </p:grpSpPr>
          <p:pic>
            <p:nvPicPr>
              <p:cNvPr id="20" name="Picture 14" descr="tweedeplaatjeallevliegtuigensamen">
                <a:extLst>
                  <a:ext uri="{FF2B5EF4-FFF2-40B4-BE49-F238E27FC236}">
                    <a16:creationId xmlns:a16="http://schemas.microsoft.com/office/drawing/2014/main" id="{8FAFA3F2-C57B-4E9D-BDA9-86F3FCD074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70454" r="41028" b="13637"/>
              <a:stretch>
                <a:fillRect/>
              </a:stretch>
            </p:blipFill>
            <p:spPr bwMode="auto">
              <a:xfrm>
                <a:off x="960" y="3168"/>
                <a:ext cx="960" cy="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Picture 15" descr="tweedeplaatjeallevliegtuigensamen">
                <a:extLst>
                  <a:ext uri="{FF2B5EF4-FFF2-40B4-BE49-F238E27FC236}">
                    <a16:creationId xmlns:a16="http://schemas.microsoft.com/office/drawing/2014/main" id="{D497323C-B8C0-4E00-B19E-22D94A2752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70454" r="62971" b="23863"/>
              <a:stretch>
                <a:fillRect/>
              </a:stretch>
            </p:blipFill>
            <p:spPr bwMode="auto">
              <a:xfrm>
                <a:off x="1008" y="3730"/>
                <a:ext cx="192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" name="Group 16">
              <a:extLst>
                <a:ext uri="{FF2B5EF4-FFF2-40B4-BE49-F238E27FC236}">
                  <a16:creationId xmlns:a16="http://schemas.microsoft.com/office/drawing/2014/main" id="{C6E1D910-6CC4-47E9-8853-8F56295337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" y="1872"/>
              <a:ext cx="1152" cy="738"/>
              <a:chOff x="96" y="2256"/>
              <a:chExt cx="1152" cy="738"/>
            </a:xfrm>
          </p:grpSpPr>
          <p:pic>
            <p:nvPicPr>
              <p:cNvPr id="18" name="Picture 17" descr="tweedeplaatjeallevliegtuigensamen">
                <a:extLst>
                  <a:ext uri="{FF2B5EF4-FFF2-40B4-BE49-F238E27FC236}">
                    <a16:creationId xmlns:a16="http://schemas.microsoft.com/office/drawing/2014/main" id="{242759F5-1B49-48A6-ABF2-60996661C9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83524" r="35542"/>
              <a:stretch>
                <a:fillRect/>
              </a:stretch>
            </p:blipFill>
            <p:spPr bwMode="auto">
              <a:xfrm>
                <a:off x="96" y="2298"/>
                <a:ext cx="1152" cy="6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" name="Picture 18" descr="tweedeplaatjeallevliegtuigensamen">
                <a:extLst>
                  <a:ext uri="{FF2B5EF4-FFF2-40B4-BE49-F238E27FC236}">
                    <a16:creationId xmlns:a16="http://schemas.microsoft.com/office/drawing/2014/main" id="{56676AF1-D597-4539-B657-B19ED89F48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70454" r="62971" b="23863"/>
              <a:stretch>
                <a:fillRect/>
              </a:stretch>
            </p:blipFill>
            <p:spPr bwMode="auto">
              <a:xfrm>
                <a:off x="340" y="2256"/>
                <a:ext cx="668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0" name="Group 19">
              <a:extLst>
                <a:ext uri="{FF2B5EF4-FFF2-40B4-BE49-F238E27FC236}">
                  <a16:creationId xmlns:a16="http://schemas.microsoft.com/office/drawing/2014/main" id="{943267BC-9E2D-46E0-B501-CF7C59BB0A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0" y="1056"/>
              <a:ext cx="1136" cy="723"/>
              <a:chOff x="1344" y="1536"/>
              <a:chExt cx="1136" cy="723"/>
            </a:xfrm>
          </p:grpSpPr>
          <p:pic>
            <p:nvPicPr>
              <p:cNvPr id="16" name="Picture 20" descr="tweedeplaatjeallevliegtuigensamen">
                <a:extLst>
                  <a:ext uri="{FF2B5EF4-FFF2-40B4-BE49-F238E27FC236}">
                    <a16:creationId xmlns:a16="http://schemas.microsoft.com/office/drawing/2014/main" id="{E78EF9AA-2C68-45F8-A2FB-885CB7D5E8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" t="16855" r="67458" b="67165"/>
              <a:stretch>
                <a:fillRect/>
              </a:stretch>
            </p:blipFill>
            <p:spPr bwMode="auto">
              <a:xfrm>
                <a:off x="1344" y="1584"/>
                <a:ext cx="1136" cy="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Picture 21" descr="tweedeplaatjeallevliegtuigensamen">
                <a:extLst>
                  <a:ext uri="{FF2B5EF4-FFF2-40B4-BE49-F238E27FC236}">
                    <a16:creationId xmlns:a16="http://schemas.microsoft.com/office/drawing/2014/main" id="{C88B2FFF-3ED5-484D-B437-A504980611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70454" r="62971" b="23863"/>
              <a:stretch>
                <a:fillRect/>
              </a:stretch>
            </p:blipFill>
            <p:spPr bwMode="auto">
              <a:xfrm>
                <a:off x="1392" y="1536"/>
                <a:ext cx="624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1" name="Group 22">
              <a:extLst>
                <a:ext uri="{FF2B5EF4-FFF2-40B4-BE49-F238E27FC236}">
                  <a16:creationId xmlns:a16="http://schemas.microsoft.com/office/drawing/2014/main" id="{A1BB6674-FBA5-4798-B9FD-6D9D1CE13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6" y="1776"/>
              <a:ext cx="1488" cy="1085"/>
              <a:chOff x="2880" y="768"/>
              <a:chExt cx="1488" cy="1085"/>
            </a:xfrm>
          </p:grpSpPr>
          <p:pic>
            <p:nvPicPr>
              <p:cNvPr id="13" name="Picture 23" descr="tweedeplaatjeallevliegtuigensamen">
                <a:extLst>
                  <a:ext uri="{FF2B5EF4-FFF2-40B4-BE49-F238E27FC236}">
                    <a16:creationId xmlns:a16="http://schemas.microsoft.com/office/drawing/2014/main" id="{6FD3DBB0-81D9-4DC9-98C0-F0733E9BF1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99" t="30681" r="32800" b="46591"/>
              <a:stretch>
                <a:fillRect/>
              </a:stretch>
            </p:blipFill>
            <p:spPr bwMode="auto">
              <a:xfrm>
                <a:off x="3024" y="768"/>
                <a:ext cx="1344" cy="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Picture 24" descr="tweedeplaatjeallevliegtuigensamen">
                <a:extLst>
                  <a:ext uri="{FF2B5EF4-FFF2-40B4-BE49-F238E27FC236}">
                    <a16:creationId xmlns:a16="http://schemas.microsoft.com/office/drawing/2014/main" id="{246FBD21-FE9D-4938-8C4D-4216D239C7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70454" r="62971" b="23863"/>
              <a:stretch>
                <a:fillRect/>
              </a:stretch>
            </p:blipFill>
            <p:spPr bwMode="auto">
              <a:xfrm>
                <a:off x="3732" y="1651"/>
                <a:ext cx="540" cy="2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" name="Picture 25" descr="tweedeplaatjeallevliegtuigensamen">
                <a:extLst>
                  <a:ext uri="{FF2B5EF4-FFF2-40B4-BE49-F238E27FC236}">
                    <a16:creationId xmlns:a16="http://schemas.microsoft.com/office/drawing/2014/main" id="{A85B9B6A-D9DB-4CD5-A10A-D200EEA3DC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70454" r="62971" b="23863"/>
              <a:stretch>
                <a:fillRect/>
              </a:stretch>
            </p:blipFill>
            <p:spPr bwMode="auto">
              <a:xfrm>
                <a:off x="2880" y="816"/>
                <a:ext cx="307" cy="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2" name="Picture 26" descr="tweedeplaatjeallevliegtuigensamen">
              <a:extLst>
                <a:ext uri="{FF2B5EF4-FFF2-40B4-BE49-F238E27FC236}">
                  <a16:creationId xmlns:a16="http://schemas.microsoft.com/office/drawing/2014/main" id="{FF4A4BD7-ED2E-4673-85EC-C49C8C41A2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43" t="70454" r="62971" b="23863"/>
            <a:stretch>
              <a:fillRect/>
            </a:stretch>
          </p:blipFill>
          <p:spPr bwMode="auto">
            <a:xfrm>
              <a:off x="2250" y="1591"/>
              <a:ext cx="192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3F300382-7D09-4881-9A36-3E5A61056377}"/>
              </a:ext>
            </a:extLst>
          </p:cNvPr>
          <p:cNvSpPr/>
          <p:nvPr/>
        </p:nvSpPr>
        <p:spPr>
          <a:xfrm>
            <a:off x="0" y="0"/>
            <a:ext cx="12192001" cy="5946290"/>
          </a:xfrm>
          <a:prstGeom prst="rect">
            <a:avLst/>
          </a:prstGeom>
          <a:gradFill>
            <a:gsLst>
              <a:gs pos="0">
                <a:schemeClr val="tx1">
                  <a:alpha val="85000"/>
                </a:schemeClr>
              </a:gs>
              <a:gs pos="43000">
                <a:schemeClr val="tx1">
                  <a:alpha val="85000"/>
                </a:schemeClr>
              </a:gs>
              <a:gs pos="62000">
                <a:schemeClr val="tx1">
                  <a:alpha val="75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EC4500-9CAE-4470-ABC5-047ECA9A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Lecture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D969-CA0A-44C8-90F3-874B9D536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Bef>
                <a:spcPts val="0"/>
              </a:spcBef>
              <a:buFont typeface="+mj-lt"/>
              <a:buAutoNum type="arabicPeriod" startAt="7"/>
            </a:pPr>
            <a:r>
              <a:rPr lang="en-US" dirty="0">
                <a:solidFill>
                  <a:schemeClr val="bg1"/>
                </a:solidFill>
              </a:rPr>
              <a:t>Preliminary Propulsion Sizing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7.1. Introduction 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7.2. Gas Generators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7.3. Gas Turbine Thermodynamics (Recap)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</a:rPr>
              <a:t>	7.3.1 Ideal Cycle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</a:rPr>
              <a:t>	7.3.2 Gas Power &amp; Efficiency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</a:rPr>
              <a:t>	7.3.3 Real Processes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7.4. Gas Turbine Classifications &amp; Configurations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7.5. Governing Equations of Gas Turbines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7.6. Engine Scaling techniques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	7.6.1 Piston Engine Scaling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	7.6.2 Propeller Engine Scaling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	7.6.3 Turbojet Engine Scaling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	7.6.4 Effects of Altitude and Velocity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7.7. Engine Manufacturers &amp; Joint Programs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7.8. Future Developments</a:t>
            </a:r>
          </a:p>
        </p:txBody>
      </p:sp>
    </p:spTree>
    <p:extLst>
      <p:ext uri="{BB962C8B-B14F-4D97-AF65-F5344CB8AC3E}">
        <p14:creationId xmlns:p14="http://schemas.microsoft.com/office/powerpoint/2010/main" val="2837238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AC2430-BC03-442A-AE41-7C06C7898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395" y="1600207"/>
            <a:ext cx="6561255" cy="3692366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196F306-17B6-420E-9D2C-C4B0D7CDF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Typical Engine Configurations:</a:t>
            </a:r>
          </a:p>
          <a:p>
            <a:r>
              <a:rPr lang="en-US" sz="2000" dirty="0"/>
              <a:t>Turbojet</a:t>
            </a:r>
          </a:p>
          <a:p>
            <a:pPr lvl="1"/>
            <a:r>
              <a:rPr lang="en-US" sz="1800" dirty="0"/>
              <a:t>All air passes through combustion chamber</a:t>
            </a:r>
          </a:p>
          <a:p>
            <a:r>
              <a:rPr lang="en-US" sz="2000" dirty="0"/>
              <a:t>Turbofan</a:t>
            </a:r>
          </a:p>
          <a:p>
            <a:pPr lvl="1"/>
            <a:r>
              <a:rPr lang="en-US" sz="1800" dirty="0"/>
              <a:t>Bypass ratio</a:t>
            </a:r>
          </a:p>
          <a:p>
            <a:pPr lvl="1"/>
            <a:r>
              <a:rPr lang="en-US" sz="1800" dirty="0"/>
              <a:t>Mixed vs. separate exhaust nozzles</a:t>
            </a:r>
          </a:p>
          <a:p>
            <a:r>
              <a:rPr lang="en-US" sz="2000" dirty="0"/>
              <a:t>Turboprop</a:t>
            </a:r>
          </a:p>
          <a:p>
            <a:pPr lvl="1"/>
            <a:r>
              <a:rPr lang="en-US" sz="1800" dirty="0"/>
              <a:t>Propeller + (limited amount of) exhaust jet thrust)</a:t>
            </a:r>
          </a:p>
          <a:p>
            <a:pPr lvl="1"/>
            <a:r>
              <a:rPr lang="en-US" sz="1800" dirty="0"/>
              <a:t>Free vs. fixed power turbine (single vs. twin shaft)</a:t>
            </a:r>
          </a:p>
          <a:p>
            <a:r>
              <a:rPr lang="en-US" sz="2000" dirty="0"/>
              <a:t>Single vs. multiple shaft engines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CD9D7-BDC0-4330-ADE0-331BA89E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7.4 Gas Turbine Classifications &amp; Configurations</a:t>
            </a:r>
          </a:p>
        </p:txBody>
      </p:sp>
    </p:spTree>
    <p:extLst>
      <p:ext uri="{BB962C8B-B14F-4D97-AF65-F5344CB8AC3E}">
        <p14:creationId xmlns:p14="http://schemas.microsoft.com/office/powerpoint/2010/main" val="26156398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196F306-17B6-420E-9D2C-C4B0D7CDF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Typical Engine Classifications: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CD9D7-BDC0-4330-ADE0-331BA89E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7.4 Gas Turbine Classifications &amp; Configurations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170F0C-75F1-4BA8-A706-D13CFA3EF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79" y="1995488"/>
            <a:ext cx="5942928" cy="34909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C99E6D-7A9C-46B9-A7E8-41283D434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4191" y="1995488"/>
            <a:ext cx="6087809" cy="34909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B74207-121E-4067-9B02-9446F8AA653C}"/>
              </a:ext>
            </a:extLst>
          </p:cNvPr>
          <p:cNvSpPr txBox="1"/>
          <p:nvPr/>
        </p:nvSpPr>
        <p:spPr>
          <a:xfrm>
            <a:off x="1257875" y="5512349"/>
            <a:ext cx="4342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dirty="0"/>
              <a:t>Turboshaft (-prop) Engine Configurations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B600D7-8A7A-4D34-9718-B2EAD4B8DE27}"/>
              </a:ext>
            </a:extLst>
          </p:cNvPr>
          <p:cNvSpPr txBox="1"/>
          <p:nvPr/>
        </p:nvSpPr>
        <p:spPr>
          <a:xfrm>
            <a:off x="6944300" y="5512349"/>
            <a:ext cx="3388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dirty="0"/>
              <a:t>Jet Engine Configurations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7088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196F306-17B6-420E-9D2C-C4B0D7CDF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Typical Engine Classifications: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CD9D7-BDC0-4330-ADE0-331BA89E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7.4 Gas Turbine Classifications &amp; Configurations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D0E8D-888C-4872-9DCB-6AF1C18EC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533" y="2913513"/>
            <a:ext cx="4897467" cy="25197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805038-F879-42CA-8CD7-8FE01D8140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353" b="5738"/>
          <a:stretch/>
        </p:blipFill>
        <p:spPr>
          <a:xfrm>
            <a:off x="6364196" y="3101262"/>
            <a:ext cx="5067163" cy="186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44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196F306-17B6-420E-9D2C-C4B0D7CDF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Typical Engine Classifications: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CD9D7-BDC0-4330-ADE0-331BA89E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7.4 Gas Turbine Classifications &amp; Configurations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B74207-121E-4067-9B02-9446F8AA653C}"/>
              </a:ext>
            </a:extLst>
          </p:cNvPr>
          <p:cNvSpPr txBox="1"/>
          <p:nvPr/>
        </p:nvSpPr>
        <p:spPr>
          <a:xfrm>
            <a:off x="1257875" y="5512349"/>
            <a:ext cx="4342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dirty="0"/>
              <a:t>Pure jet engine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B600D7-8A7A-4D34-9718-B2EAD4B8DE27}"/>
              </a:ext>
            </a:extLst>
          </p:cNvPr>
          <p:cNvSpPr txBox="1"/>
          <p:nvPr/>
        </p:nvSpPr>
        <p:spPr>
          <a:xfrm>
            <a:off x="7247333" y="5512349"/>
            <a:ext cx="3388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dirty="0"/>
              <a:t>Jet Engine with core bypass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3E4253-6D3B-4838-AB25-802B387D9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225" y="3075133"/>
            <a:ext cx="3614737" cy="20016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8747E9-6C9E-4AEF-861D-8F2312BEF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67" y="2985365"/>
            <a:ext cx="5394233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886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B25D4-60F8-4CFF-AB47-A25EE860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7.4 Gas Turbine Classifications &amp; Configurations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87467-9874-408F-9A9D-0D3F3BA4E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Main engine stations: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Intake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Compressor (axial/radial)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Combustor (annular, can type)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Turbine (axial/radial)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Afterburner/reheat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Nozzle &amp; Exhaust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3967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B25D4-60F8-4CFF-AB47-A25EE860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7.4 Gas Turbine Classifications &amp; Configurations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87467-9874-408F-9A9D-0D3F3BA4E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Engine Components: Compressor (axial/radial)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6C6794-161E-4708-8FAB-2B3A6E7C0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737617" y="2744041"/>
            <a:ext cx="1913603" cy="28748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A583FE-0F0A-4477-970C-8D6682D6B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422" y="3084346"/>
            <a:ext cx="3681412" cy="2493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199B61-E30A-4A9F-B615-3C1AD487B848}"/>
              </a:ext>
            </a:extLst>
          </p:cNvPr>
          <p:cNvSpPr txBox="1"/>
          <p:nvPr/>
        </p:nvSpPr>
        <p:spPr>
          <a:xfrm>
            <a:off x="1910692" y="5521563"/>
            <a:ext cx="3567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30950" algn="ctr"/>
            <a:r>
              <a:rPr lang="en-US" u="none" strike="noStrike" baseline="0" dirty="0">
                <a:latin typeface="+mn-lt"/>
              </a:rPr>
              <a:t>Radial compressor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7D1912-9880-4580-9936-3D2DC5FB2D20}"/>
              </a:ext>
            </a:extLst>
          </p:cNvPr>
          <p:cNvSpPr txBox="1"/>
          <p:nvPr/>
        </p:nvSpPr>
        <p:spPr>
          <a:xfrm>
            <a:off x="6573402" y="5542001"/>
            <a:ext cx="3567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30950" algn="ctr"/>
            <a:r>
              <a:rPr lang="en-US" u="none" strike="noStrike" baseline="0" dirty="0">
                <a:latin typeface="+mn-lt"/>
              </a:rPr>
              <a:t>Axial compressor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1A32D3-D84C-41ED-B4C2-42DE2A9E0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1106" y="1280354"/>
            <a:ext cx="3272041" cy="168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752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B25D4-60F8-4CFF-AB47-A25EE860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7.4 Gas Turbine Classifications &amp; Configurations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87467-9874-408F-9A9D-0D3F3BA4E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Engine Components: Combustor </a:t>
            </a:r>
          </a:p>
          <a:p>
            <a:pPr marL="0" indent="0">
              <a:buNone/>
            </a:pPr>
            <a:r>
              <a:rPr lang="en-US" sz="2000" dirty="0"/>
              <a:t>Typical requirements for the combustor are:</a:t>
            </a:r>
          </a:p>
          <a:p>
            <a:pPr lvl="1"/>
            <a:r>
              <a:rPr lang="en-US" sz="1600" dirty="0"/>
              <a:t>Must provide high combustion efficiency over wide operating conditions</a:t>
            </a:r>
          </a:p>
          <a:p>
            <a:pPr lvl="1"/>
            <a:r>
              <a:rPr lang="en-US" sz="1600" dirty="0"/>
              <a:t>Low pressure loss over the combustion system</a:t>
            </a:r>
          </a:p>
          <a:p>
            <a:pPr lvl="1"/>
            <a:r>
              <a:rPr lang="en-US" sz="1600" dirty="0"/>
              <a:t>Stable combustion over wide range of inlet conditions and mass flow</a:t>
            </a:r>
          </a:p>
          <a:p>
            <a:pPr lvl="1"/>
            <a:r>
              <a:rPr lang="en-US" sz="1600" dirty="0"/>
              <a:t>Reliable starting/relight capability</a:t>
            </a:r>
          </a:p>
          <a:p>
            <a:pPr lvl="1"/>
            <a:r>
              <a:rPr lang="en-US" sz="1600" dirty="0"/>
              <a:t>Minimum size/length/weight</a:t>
            </a:r>
          </a:p>
          <a:p>
            <a:pPr lvl="1"/>
            <a:r>
              <a:rPr lang="en-US" sz="1600" dirty="0"/>
              <a:t>Low cost and good durability, maintainability, reliability</a:t>
            </a:r>
          </a:p>
          <a:p>
            <a:pPr lvl="1"/>
            <a:r>
              <a:rPr lang="en-US" sz="1600" dirty="0"/>
              <a:t>Long operating life/long engine life</a:t>
            </a:r>
          </a:p>
          <a:p>
            <a:pPr lvl="1"/>
            <a:r>
              <a:rPr lang="en-US" sz="1600" dirty="0"/>
              <a:t>Stable combustor exit temperature/flow pattern (for longer engine life)</a:t>
            </a:r>
          </a:p>
          <a:p>
            <a:pPr lvl="1"/>
            <a:r>
              <a:rPr lang="en-US" sz="1600" dirty="0"/>
              <a:t>Multi-fuel capability (flexibility)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A27CF8-F3EB-4642-8A7B-A064B51357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99"/>
          <a:stretch/>
        </p:blipFill>
        <p:spPr>
          <a:xfrm>
            <a:off x="7151614" y="1825473"/>
            <a:ext cx="4935611" cy="365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3886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B25D4-60F8-4CFF-AB47-A25EE860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7.4 Gas Turbine Classifications &amp; Configurations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87467-9874-408F-9A9D-0D3F3BA4E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Engine Components: Combustor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The combustor has liners to actively cool itself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Combustor Zones:</a:t>
            </a:r>
          </a:p>
          <a:p>
            <a:r>
              <a:rPr lang="en-US" sz="2000" dirty="0"/>
              <a:t>Primary zone</a:t>
            </a:r>
          </a:p>
          <a:p>
            <a:pPr lvl="1"/>
            <a:r>
              <a:rPr lang="en-US" sz="1600" dirty="0"/>
              <a:t>Anchors the flame</a:t>
            </a:r>
          </a:p>
          <a:p>
            <a:pPr lvl="1"/>
            <a:r>
              <a:rPr lang="en-US" sz="1600" dirty="0"/>
              <a:t>Provides sufficient time, temperature and turbulence for mixing</a:t>
            </a:r>
          </a:p>
          <a:p>
            <a:r>
              <a:rPr lang="en-US" sz="2000" dirty="0"/>
              <a:t>Secondary Zone</a:t>
            </a:r>
          </a:p>
          <a:p>
            <a:pPr lvl="1"/>
            <a:r>
              <a:rPr lang="en-US" sz="1600" dirty="0"/>
              <a:t>Used to stabilize and complete combustion reaction processes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107055-4D63-4838-A206-9C4450075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984" y="1263974"/>
            <a:ext cx="4739915" cy="26688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F6883A-6BBD-4D77-9C33-D35A03408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016" y="3908914"/>
            <a:ext cx="4607027" cy="20264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46C781-DE0C-4E8F-8120-DBD8F8D13455}"/>
              </a:ext>
            </a:extLst>
          </p:cNvPr>
          <p:cNvSpPr txBox="1"/>
          <p:nvPr/>
        </p:nvSpPr>
        <p:spPr>
          <a:xfrm>
            <a:off x="7155656" y="3645932"/>
            <a:ext cx="409336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General air flow pattern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0619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B25D4-60F8-4CFF-AB47-A25EE860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7.4 Gas Turbine Classifications &amp; Configurations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87467-9874-408F-9A9D-0D3F3BA4E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Engine Components: Can-type Combustor</a:t>
            </a:r>
          </a:p>
          <a:p>
            <a:r>
              <a:rPr lang="en-US" sz="2000" dirty="0"/>
              <a:t>Oldest form</a:t>
            </a:r>
          </a:p>
          <a:p>
            <a:r>
              <a:rPr lang="en-US" sz="2000" dirty="0"/>
              <a:t>Simple development</a:t>
            </a:r>
          </a:p>
          <a:p>
            <a:r>
              <a:rPr lang="en-US" sz="2000" dirty="0"/>
              <a:t>Strong</a:t>
            </a:r>
          </a:p>
          <a:p>
            <a:r>
              <a:rPr lang="en-US" sz="2000" dirty="0"/>
              <a:t>Easy maintenance/assembly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14B52-E311-4AD0-BEB5-CF3A158B79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2"/>
          <a:stretch/>
        </p:blipFill>
        <p:spPr>
          <a:xfrm>
            <a:off x="4637144" y="2663240"/>
            <a:ext cx="2917712" cy="24174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2D078B-3BE7-44F3-9F98-AEBBEAA51A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87"/>
          <a:stretch/>
        </p:blipFill>
        <p:spPr>
          <a:xfrm>
            <a:off x="7801690" y="2330927"/>
            <a:ext cx="3867736" cy="308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975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B25D4-60F8-4CFF-AB47-A25EE860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7.4 Gas Turbine Classifications &amp; Configurations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87467-9874-408F-9A9D-0D3F3BA4E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Engine Components: Annular Combustor</a:t>
            </a:r>
          </a:p>
          <a:p>
            <a:r>
              <a:rPr lang="en-US" sz="2000" dirty="0"/>
              <a:t>Compact</a:t>
            </a:r>
          </a:p>
          <a:p>
            <a:r>
              <a:rPr lang="en-US" sz="2000" dirty="0"/>
              <a:t>Good temperature distribution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713AA2-1288-45A4-8D23-AFA941D8D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503" y="2592468"/>
            <a:ext cx="3136993" cy="2450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BA8E10-2F30-4AE3-A6F1-CDD93AF2C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9561" y="2276475"/>
            <a:ext cx="3628090" cy="308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07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CD9D7-BDC0-4330-ADE0-331BA89E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7.1 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75106-4F87-430A-A4FA-CD61EA574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ct val="20000"/>
              </a:spcBef>
              <a:buNone/>
            </a:pPr>
            <a:r>
              <a:rPr lang="en-US" altLang="en-US" dirty="0"/>
              <a:t>Balloon Analogy:</a:t>
            </a:r>
          </a:p>
          <a:p>
            <a:pPr eaLnBrk="1" hangingPunct="1">
              <a:spcBef>
                <a:spcPct val="20000"/>
              </a:spcBef>
            </a:pPr>
            <a:endParaRPr lang="en-US" altLang="en-US" dirty="0"/>
          </a:p>
          <a:p>
            <a:pPr marL="457200" indent="-457200" eaLnBrk="1" hangingPunct="1">
              <a:spcBef>
                <a:spcPts val="0"/>
              </a:spcBef>
              <a:buFont typeface="+mj-lt"/>
              <a:buAutoNum type="arabicPeriod"/>
            </a:pPr>
            <a:endParaRPr lang="en-US" dirty="0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94F5B024-C3AE-4DFC-A147-430D2DA25241}"/>
              </a:ext>
            </a:extLst>
          </p:cNvPr>
          <p:cNvGrpSpPr/>
          <p:nvPr/>
        </p:nvGrpSpPr>
        <p:grpSpPr>
          <a:xfrm>
            <a:off x="4722024" y="2174218"/>
            <a:ext cx="3065558" cy="2310794"/>
            <a:chOff x="1660772" y="2388853"/>
            <a:chExt cx="3065558" cy="2310794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31ADD0A-D79B-4B72-8CAB-B793FB8D13F1}"/>
                </a:ext>
              </a:extLst>
            </p:cNvPr>
            <p:cNvGrpSpPr/>
            <p:nvPr/>
          </p:nvGrpSpPr>
          <p:grpSpPr>
            <a:xfrm>
              <a:off x="1702311" y="2589506"/>
              <a:ext cx="3024019" cy="2110141"/>
              <a:chOff x="1590531" y="2589506"/>
              <a:chExt cx="3024019" cy="2110141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F054186-CF56-4504-8320-C3F770B2EA09}"/>
                  </a:ext>
                </a:extLst>
              </p:cNvPr>
              <p:cNvSpPr/>
              <p:nvPr/>
            </p:nvSpPr>
            <p:spPr>
              <a:xfrm>
                <a:off x="1590531" y="2608884"/>
                <a:ext cx="3024019" cy="2090763"/>
              </a:xfrm>
              <a:custGeom>
                <a:avLst/>
                <a:gdLst>
                  <a:gd name="connsiteX0" fmla="*/ 2892286 w 2902226"/>
                  <a:gd name="connsiteY0" fmla="*/ 695739 h 2216426"/>
                  <a:gd name="connsiteX1" fmla="*/ 1967947 w 2902226"/>
                  <a:gd name="connsiteY1" fmla="*/ 149087 h 2216426"/>
                  <a:gd name="connsiteX2" fmla="*/ 646043 w 2902226"/>
                  <a:gd name="connsiteY2" fmla="*/ 0 h 2216426"/>
                  <a:gd name="connsiteX3" fmla="*/ 29817 w 2902226"/>
                  <a:gd name="connsiteY3" fmla="*/ 705678 h 2216426"/>
                  <a:gd name="connsiteX4" fmla="*/ 0 w 2902226"/>
                  <a:gd name="connsiteY4" fmla="*/ 1639956 h 2216426"/>
                  <a:gd name="connsiteX5" fmla="*/ 695739 w 2902226"/>
                  <a:gd name="connsiteY5" fmla="*/ 2216426 h 2216426"/>
                  <a:gd name="connsiteX6" fmla="*/ 2047460 w 2902226"/>
                  <a:gd name="connsiteY6" fmla="*/ 1928191 h 2216426"/>
                  <a:gd name="connsiteX7" fmla="*/ 2902226 w 2902226"/>
                  <a:gd name="connsiteY7" fmla="*/ 1113182 h 2216426"/>
                  <a:gd name="connsiteX0" fmla="*/ 2892286 w 2902226"/>
                  <a:gd name="connsiteY0" fmla="*/ 727909 h 2248596"/>
                  <a:gd name="connsiteX1" fmla="*/ 1967947 w 2902226"/>
                  <a:gd name="connsiteY1" fmla="*/ 181257 h 2248596"/>
                  <a:gd name="connsiteX2" fmla="*/ 646043 w 2902226"/>
                  <a:gd name="connsiteY2" fmla="*/ 32170 h 2248596"/>
                  <a:gd name="connsiteX3" fmla="*/ 29817 w 2902226"/>
                  <a:gd name="connsiteY3" fmla="*/ 737848 h 2248596"/>
                  <a:gd name="connsiteX4" fmla="*/ 0 w 2902226"/>
                  <a:gd name="connsiteY4" fmla="*/ 1672126 h 2248596"/>
                  <a:gd name="connsiteX5" fmla="*/ 695739 w 2902226"/>
                  <a:gd name="connsiteY5" fmla="*/ 2248596 h 2248596"/>
                  <a:gd name="connsiteX6" fmla="*/ 2047460 w 2902226"/>
                  <a:gd name="connsiteY6" fmla="*/ 1960361 h 2248596"/>
                  <a:gd name="connsiteX7" fmla="*/ 2902226 w 2902226"/>
                  <a:gd name="connsiteY7" fmla="*/ 1145352 h 2248596"/>
                  <a:gd name="connsiteX0" fmla="*/ 2892286 w 2902226"/>
                  <a:gd name="connsiteY0" fmla="*/ 789337 h 2310024"/>
                  <a:gd name="connsiteX1" fmla="*/ 1967947 w 2902226"/>
                  <a:gd name="connsiteY1" fmla="*/ 242685 h 2310024"/>
                  <a:gd name="connsiteX2" fmla="*/ 646043 w 2902226"/>
                  <a:gd name="connsiteY2" fmla="*/ 93598 h 2310024"/>
                  <a:gd name="connsiteX3" fmla="*/ 29817 w 2902226"/>
                  <a:gd name="connsiteY3" fmla="*/ 799276 h 2310024"/>
                  <a:gd name="connsiteX4" fmla="*/ 0 w 2902226"/>
                  <a:gd name="connsiteY4" fmla="*/ 1733554 h 2310024"/>
                  <a:gd name="connsiteX5" fmla="*/ 695739 w 2902226"/>
                  <a:gd name="connsiteY5" fmla="*/ 2310024 h 2310024"/>
                  <a:gd name="connsiteX6" fmla="*/ 2047460 w 2902226"/>
                  <a:gd name="connsiteY6" fmla="*/ 2021789 h 2310024"/>
                  <a:gd name="connsiteX7" fmla="*/ 2902226 w 2902226"/>
                  <a:gd name="connsiteY7" fmla="*/ 1206780 h 2310024"/>
                  <a:gd name="connsiteX0" fmla="*/ 2996380 w 3006320"/>
                  <a:gd name="connsiteY0" fmla="*/ 789337 h 2310024"/>
                  <a:gd name="connsiteX1" fmla="*/ 2072041 w 3006320"/>
                  <a:gd name="connsiteY1" fmla="*/ 242685 h 2310024"/>
                  <a:gd name="connsiteX2" fmla="*/ 750137 w 3006320"/>
                  <a:gd name="connsiteY2" fmla="*/ 93598 h 2310024"/>
                  <a:gd name="connsiteX3" fmla="*/ 133911 w 3006320"/>
                  <a:gd name="connsiteY3" fmla="*/ 799276 h 2310024"/>
                  <a:gd name="connsiteX4" fmla="*/ 104094 w 3006320"/>
                  <a:gd name="connsiteY4" fmla="*/ 1733554 h 2310024"/>
                  <a:gd name="connsiteX5" fmla="*/ 799833 w 3006320"/>
                  <a:gd name="connsiteY5" fmla="*/ 2310024 h 2310024"/>
                  <a:gd name="connsiteX6" fmla="*/ 2151554 w 3006320"/>
                  <a:gd name="connsiteY6" fmla="*/ 2021789 h 2310024"/>
                  <a:gd name="connsiteX7" fmla="*/ 3006320 w 3006320"/>
                  <a:gd name="connsiteY7" fmla="*/ 1206780 h 2310024"/>
                  <a:gd name="connsiteX0" fmla="*/ 3013192 w 3023132"/>
                  <a:gd name="connsiteY0" fmla="*/ 789337 h 2310024"/>
                  <a:gd name="connsiteX1" fmla="*/ 2088853 w 3023132"/>
                  <a:gd name="connsiteY1" fmla="*/ 242685 h 2310024"/>
                  <a:gd name="connsiteX2" fmla="*/ 766949 w 3023132"/>
                  <a:gd name="connsiteY2" fmla="*/ 93598 h 2310024"/>
                  <a:gd name="connsiteX3" fmla="*/ 150723 w 3023132"/>
                  <a:gd name="connsiteY3" fmla="*/ 799276 h 2310024"/>
                  <a:gd name="connsiteX4" fmla="*/ 120906 w 3023132"/>
                  <a:gd name="connsiteY4" fmla="*/ 1733554 h 2310024"/>
                  <a:gd name="connsiteX5" fmla="*/ 816645 w 3023132"/>
                  <a:gd name="connsiteY5" fmla="*/ 2310024 h 2310024"/>
                  <a:gd name="connsiteX6" fmla="*/ 2168366 w 3023132"/>
                  <a:gd name="connsiteY6" fmla="*/ 2021789 h 2310024"/>
                  <a:gd name="connsiteX7" fmla="*/ 3023132 w 3023132"/>
                  <a:gd name="connsiteY7" fmla="*/ 1206780 h 2310024"/>
                  <a:gd name="connsiteX0" fmla="*/ 3013192 w 3023132"/>
                  <a:gd name="connsiteY0" fmla="*/ 789337 h 2372377"/>
                  <a:gd name="connsiteX1" fmla="*/ 2088853 w 3023132"/>
                  <a:gd name="connsiteY1" fmla="*/ 242685 h 2372377"/>
                  <a:gd name="connsiteX2" fmla="*/ 766949 w 3023132"/>
                  <a:gd name="connsiteY2" fmla="*/ 93598 h 2372377"/>
                  <a:gd name="connsiteX3" fmla="*/ 150723 w 3023132"/>
                  <a:gd name="connsiteY3" fmla="*/ 799276 h 2372377"/>
                  <a:gd name="connsiteX4" fmla="*/ 120906 w 3023132"/>
                  <a:gd name="connsiteY4" fmla="*/ 1733554 h 2372377"/>
                  <a:gd name="connsiteX5" fmla="*/ 816645 w 3023132"/>
                  <a:gd name="connsiteY5" fmla="*/ 2310024 h 2372377"/>
                  <a:gd name="connsiteX6" fmla="*/ 2168366 w 3023132"/>
                  <a:gd name="connsiteY6" fmla="*/ 2021789 h 2372377"/>
                  <a:gd name="connsiteX7" fmla="*/ 3023132 w 3023132"/>
                  <a:gd name="connsiteY7" fmla="*/ 1206780 h 2372377"/>
                  <a:gd name="connsiteX0" fmla="*/ 3013192 w 3023132"/>
                  <a:gd name="connsiteY0" fmla="*/ 789337 h 2324578"/>
                  <a:gd name="connsiteX1" fmla="*/ 2088853 w 3023132"/>
                  <a:gd name="connsiteY1" fmla="*/ 242685 h 2324578"/>
                  <a:gd name="connsiteX2" fmla="*/ 766949 w 3023132"/>
                  <a:gd name="connsiteY2" fmla="*/ 93598 h 2324578"/>
                  <a:gd name="connsiteX3" fmla="*/ 150723 w 3023132"/>
                  <a:gd name="connsiteY3" fmla="*/ 799276 h 2324578"/>
                  <a:gd name="connsiteX4" fmla="*/ 120906 w 3023132"/>
                  <a:gd name="connsiteY4" fmla="*/ 1733554 h 2324578"/>
                  <a:gd name="connsiteX5" fmla="*/ 816645 w 3023132"/>
                  <a:gd name="connsiteY5" fmla="*/ 2310024 h 2324578"/>
                  <a:gd name="connsiteX6" fmla="*/ 2168366 w 3023132"/>
                  <a:gd name="connsiteY6" fmla="*/ 2021789 h 2324578"/>
                  <a:gd name="connsiteX7" fmla="*/ 3023132 w 3023132"/>
                  <a:gd name="connsiteY7" fmla="*/ 1206780 h 2324578"/>
                  <a:gd name="connsiteX0" fmla="*/ 2996381 w 3006321"/>
                  <a:gd name="connsiteY0" fmla="*/ 789337 h 2324578"/>
                  <a:gd name="connsiteX1" fmla="*/ 2072042 w 3006321"/>
                  <a:gd name="connsiteY1" fmla="*/ 242685 h 2324578"/>
                  <a:gd name="connsiteX2" fmla="*/ 750138 w 3006321"/>
                  <a:gd name="connsiteY2" fmla="*/ 93598 h 2324578"/>
                  <a:gd name="connsiteX3" fmla="*/ 133912 w 3006321"/>
                  <a:gd name="connsiteY3" fmla="*/ 799276 h 2324578"/>
                  <a:gd name="connsiteX4" fmla="*/ 104095 w 3006321"/>
                  <a:gd name="connsiteY4" fmla="*/ 1733554 h 2324578"/>
                  <a:gd name="connsiteX5" fmla="*/ 799834 w 3006321"/>
                  <a:gd name="connsiteY5" fmla="*/ 2310024 h 2324578"/>
                  <a:gd name="connsiteX6" fmla="*/ 2151555 w 3006321"/>
                  <a:gd name="connsiteY6" fmla="*/ 2021789 h 2324578"/>
                  <a:gd name="connsiteX7" fmla="*/ 3006321 w 3006321"/>
                  <a:gd name="connsiteY7" fmla="*/ 1206780 h 2324578"/>
                  <a:gd name="connsiteX0" fmla="*/ 3094428 w 3104368"/>
                  <a:gd name="connsiteY0" fmla="*/ 742628 h 2277869"/>
                  <a:gd name="connsiteX1" fmla="*/ 2170089 w 3104368"/>
                  <a:gd name="connsiteY1" fmla="*/ 195976 h 2277869"/>
                  <a:gd name="connsiteX2" fmla="*/ 848185 w 3104368"/>
                  <a:gd name="connsiteY2" fmla="*/ 46889 h 2277869"/>
                  <a:gd name="connsiteX3" fmla="*/ 92811 w 3104368"/>
                  <a:gd name="connsiteY3" fmla="*/ 961289 h 2277869"/>
                  <a:gd name="connsiteX4" fmla="*/ 202142 w 3104368"/>
                  <a:gd name="connsiteY4" fmla="*/ 1686845 h 2277869"/>
                  <a:gd name="connsiteX5" fmla="*/ 897881 w 3104368"/>
                  <a:gd name="connsiteY5" fmla="*/ 2263315 h 2277869"/>
                  <a:gd name="connsiteX6" fmla="*/ 2249602 w 3104368"/>
                  <a:gd name="connsiteY6" fmla="*/ 1975080 h 2277869"/>
                  <a:gd name="connsiteX7" fmla="*/ 3104368 w 3104368"/>
                  <a:gd name="connsiteY7" fmla="*/ 1160071 h 2277869"/>
                  <a:gd name="connsiteX0" fmla="*/ 3004868 w 3014808"/>
                  <a:gd name="connsiteY0" fmla="*/ 742628 h 2277869"/>
                  <a:gd name="connsiteX1" fmla="*/ 2080529 w 3014808"/>
                  <a:gd name="connsiteY1" fmla="*/ 195976 h 2277869"/>
                  <a:gd name="connsiteX2" fmla="*/ 758625 w 3014808"/>
                  <a:gd name="connsiteY2" fmla="*/ 46889 h 2277869"/>
                  <a:gd name="connsiteX3" fmla="*/ 3251 w 3014808"/>
                  <a:gd name="connsiteY3" fmla="*/ 961289 h 2277869"/>
                  <a:gd name="connsiteX4" fmla="*/ 112582 w 3014808"/>
                  <a:gd name="connsiteY4" fmla="*/ 1686845 h 2277869"/>
                  <a:gd name="connsiteX5" fmla="*/ 808321 w 3014808"/>
                  <a:gd name="connsiteY5" fmla="*/ 2263315 h 2277869"/>
                  <a:gd name="connsiteX6" fmla="*/ 2160042 w 3014808"/>
                  <a:gd name="connsiteY6" fmla="*/ 1975080 h 2277869"/>
                  <a:gd name="connsiteX7" fmla="*/ 3014808 w 3014808"/>
                  <a:gd name="connsiteY7" fmla="*/ 1160071 h 2277869"/>
                  <a:gd name="connsiteX0" fmla="*/ 3009114 w 3019054"/>
                  <a:gd name="connsiteY0" fmla="*/ 742628 h 2224852"/>
                  <a:gd name="connsiteX1" fmla="*/ 2084775 w 3019054"/>
                  <a:gd name="connsiteY1" fmla="*/ 195976 h 2224852"/>
                  <a:gd name="connsiteX2" fmla="*/ 762871 w 3019054"/>
                  <a:gd name="connsiteY2" fmla="*/ 46889 h 2224852"/>
                  <a:gd name="connsiteX3" fmla="*/ 7497 w 3019054"/>
                  <a:gd name="connsiteY3" fmla="*/ 961289 h 2224852"/>
                  <a:gd name="connsiteX4" fmla="*/ 116828 w 3019054"/>
                  <a:gd name="connsiteY4" fmla="*/ 1686845 h 2224852"/>
                  <a:gd name="connsiteX5" fmla="*/ 931837 w 3019054"/>
                  <a:gd name="connsiteY5" fmla="*/ 2213619 h 2224852"/>
                  <a:gd name="connsiteX6" fmla="*/ 2164288 w 3019054"/>
                  <a:gd name="connsiteY6" fmla="*/ 1975080 h 2224852"/>
                  <a:gd name="connsiteX7" fmla="*/ 3019054 w 3019054"/>
                  <a:gd name="connsiteY7" fmla="*/ 1160071 h 2224852"/>
                  <a:gd name="connsiteX0" fmla="*/ 3087324 w 3097264"/>
                  <a:gd name="connsiteY0" fmla="*/ 742628 h 1995952"/>
                  <a:gd name="connsiteX1" fmla="*/ 2162985 w 3097264"/>
                  <a:gd name="connsiteY1" fmla="*/ 195976 h 1995952"/>
                  <a:gd name="connsiteX2" fmla="*/ 841081 w 3097264"/>
                  <a:gd name="connsiteY2" fmla="*/ 46889 h 1995952"/>
                  <a:gd name="connsiteX3" fmla="*/ 85707 w 3097264"/>
                  <a:gd name="connsiteY3" fmla="*/ 961289 h 1995952"/>
                  <a:gd name="connsiteX4" fmla="*/ 195038 w 3097264"/>
                  <a:gd name="connsiteY4" fmla="*/ 1686845 h 1995952"/>
                  <a:gd name="connsiteX5" fmla="*/ 2242498 w 3097264"/>
                  <a:gd name="connsiteY5" fmla="*/ 1975080 h 1995952"/>
                  <a:gd name="connsiteX6" fmla="*/ 3097264 w 3097264"/>
                  <a:gd name="connsiteY6" fmla="*/ 1160071 h 1995952"/>
                  <a:gd name="connsiteX0" fmla="*/ 3004777 w 3014717"/>
                  <a:gd name="connsiteY0" fmla="*/ 742628 h 2083857"/>
                  <a:gd name="connsiteX1" fmla="*/ 2080438 w 3014717"/>
                  <a:gd name="connsiteY1" fmla="*/ 195976 h 2083857"/>
                  <a:gd name="connsiteX2" fmla="*/ 758534 w 3014717"/>
                  <a:gd name="connsiteY2" fmla="*/ 46889 h 2083857"/>
                  <a:gd name="connsiteX3" fmla="*/ 3160 w 3014717"/>
                  <a:gd name="connsiteY3" fmla="*/ 961289 h 2083857"/>
                  <a:gd name="connsiteX4" fmla="*/ 559752 w 3014717"/>
                  <a:gd name="connsiteY4" fmla="*/ 1965141 h 2083857"/>
                  <a:gd name="connsiteX5" fmla="*/ 2159951 w 3014717"/>
                  <a:gd name="connsiteY5" fmla="*/ 1975080 h 2083857"/>
                  <a:gd name="connsiteX6" fmla="*/ 3014717 w 3014717"/>
                  <a:gd name="connsiteY6" fmla="*/ 1160071 h 2083857"/>
                  <a:gd name="connsiteX0" fmla="*/ 3004777 w 3014717"/>
                  <a:gd name="connsiteY0" fmla="*/ 807502 h 2148731"/>
                  <a:gd name="connsiteX1" fmla="*/ 2080438 w 3014717"/>
                  <a:gd name="connsiteY1" fmla="*/ 260850 h 2148731"/>
                  <a:gd name="connsiteX2" fmla="*/ 758534 w 3014717"/>
                  <a:gd name="connsiteY2" fmla="*/ 111763 h 2148731"/>
                  <a:gd name="connsiteX3" fmla="*/ 3160 w 3014717"/>
                  <a:gd name="connsiteY3" fmla="*/ 1026163 h 2148731"/>
                  <a:gd name="connsiteX4" fmla="*/ 559752 w 3014717"/>
                  <a:gd name="connsiteY4" fmla="*/ 2030015 h 2148731"/>
                  <a:gd name="connsiteX5" fmla="*/ 2159951 w 3014717"/>
                  <a:gd name="connsiteY5" fmla="*/ 2039954 h 2148731"/>
                  <a:gd name="connsiteX6" fmla="*/ 3014717 w 3014717"/>
                  <a:gd name="connsiteY6" fmla="*/ 1224945 h 2148731"/>
                  <a:gd name="connsiteX0" fmla="*/ 3008958 w 3018898"/>
                  <a:gd name="connsiteY0" fmla="*/ 807502 h 2164376"/>
                  <a:gd name="connsiteX1" fmla="*/ 2084619 w 3018898"/>
                  <a:gd name="connsiteY1" fmla="*/ 260850 h 2164376"/>
                  <a:gd name="connsiteX2" fmla="*/ 762715 w 3018898"/>
                  <a:gd name="connsiteY2" fmla="*/ 111763 h 2164376"/>
                  <a:gd name="connsiteX3" fmla="*/ 7341 w 3018898"/>
                  <a:gd name="connsiteY3" fmla="*/ 1026163 h 2164376"/>
                  <a:gd name="connsiteX4" fmla="*/ 563933 w 3018898"/>
                  <a:gd name="connsiteY4" fmla="*/ 2030015 h 2164376"/>
                  <a:gd name="connsiteX5" fmla="*/ 2164132 w 3018898"/>
                  <a:gd name="connsiteY5" fmla="*/ 2039954 h 2164376"/>
                  <a:gd name="connsiteX6" fmla="*/ 3018898 w 3018898"/>
                  <a:gd name="connsiteY6" fmla="*/ 1224945 h 2164376"/>
                  <a:gd name="connsiteX0" fmla="*/ 3008958 w 3018898"/>
                  <a:gd name="connsiteY0" fmla="*/ 796833 h 2153707"/>
                  <a:gd name="connsiteX1" fmla="*/ 2074680 w 3018898"/>
                  <a:gd name="connsiteY1" fmla="*/ 101094 h 2153707"/>
                  <a:gd name="connsiteX2" fmla="*/ 762715 w 3018898"/>
                  <a:gd name="connsiteY2" fmla="*/ 101094 h 2153707"/>
                  <a:gd name="connsiteX3" fmla="*/ 7341 w 3018898"/>
                  <a:gd name="connsiteY3" fmla="*/ 1015494 h 2153707"/>
                  <a:gd name="connsiteX4" fmla="*/ 563933 w 3018898"/>
                  <a:gd name="connsiteY4" fmla="*/ 2019346 h 2153707"/>
                  <a:gd name="connsiteX5" fmla="*/ 2164132 w 3018898"/>
                  <a:gd name="connsiteY5" fmla="*/ 2029285 h 2153707"/>
                  <a:gd name="connsiteX6" fmla="*/ 3018898 w 3018898"/>
                  <a:gd name="connsiteY6" fmla="*/ 1214276 h 2153707"/>
                  <a:gd name="connsiteX0" fmla="*/ 3004936 w 3014876"/>
                  <a:gd name="connsiteY0" fmla="*/ 796833 h 2087139"/>
                  <a:gd name="connsiteX1" fmla="*/ 2070658 w 3014876"/>
                  <a:gd name="connsiteY1" fmla="*/ 101094 h 2087139"/>
                  <a:gd name="connsiteX2" fmla="*/ 758693 w 3014876"/>
                  <a:gd name="connsiteY2" fmla="*/ 101094 h 2087139"/>
                  <a:gd name="connsiteX3" fmla="*/ 3319 w 3014876"/>
                  <a:gd name="connsiteY3" fmla="*/ 1015494 h 2087139"/>
                  <a:gd name="connsiteX4" fmla="*/ 559911 w 3014876"/>
                  <a:gd name="connsiteY4" fmla="*/ 2019346 h 2087139"/>
                  <a:gd name="connsiteX5" fmla="*/ 2239623 w 3014876"/>
                  <a:gd name="connsiteY5" fmla="*/ 1910015 h 2087139"/>
                  <a:gd name="connsiteX6" fmla="*/ 3014876 w 3014876"/>
                  <a:gd name="connsiteY6" fmla="*/ 1214276 h 2087139"/>
                  <a:gd name="connsiteX0" fmla="*/ 3004936 w 3014876"/>
                  <a:gd name="connsiteY0" fmla="*/ 796833 h 2101374"/>
                  <a:gd name="connsiteX1" fmla="*/ 2070658 w 3014876"/>
                  <a:gd name="connsiteY1" fmla="*/ 101094 h 2101374"/>
                  <a:gd name="connsiteX2" fmla="*/ 758693 w 3014876"/>
                  <a:gd name="connsiteY2" fmla="*/ 101094 h 2101374"/>
                  <a:gd name="connsiteX3" fmla="*/ 3319 w 3014876"/>
                  <a:gd name="connsiteY3" fmla="*/ 1015494 h 2101374"/>
                  <a:gd name="connsiteX4" fmla="*/ 559911 w 3014876"/>
                  <a:gd name="connsiteY4" fmla="*/ 2019346 h 2101374"/>
                  <a:gd name="connsiteX5" fmla="*/ 2239623 w 3014876"/>
                  <a:gd name="connsiteY5" fmla="*/ 1910015 h 2101374"/>
                  <a:gd name="connsiteX6" fmla="*/ 3014876 w 3014876"/>
                  <a:gd name="connsiteY6" fmla="*/ 1214276 h 2101374"/>
                  <a:gd name="connsiteX0" fmla="*/ 3014876 w 3014876"/>
                  <a:gd name="connsiteY0" fmla="*/ 1219033 h 2126009"/>
                  <a:gd name="connsiteX1" fmla="*/ 2070658 w 3014876"/>
                  <a:gd name="connsiteY1" fmla="*/ 125729 h 2126009"/>
                  <a:gd name="connsiteX2" fmla="*/ 758693 w 3014876"/>
                  <a:gd name="connsiteY2" fmla="*/ 125729 h 2126009"/>
                  <a:gd name="connsiteX3" fmla="*/ 3319 w 3014876"/>
                  <a:gd name="connsiteY3" fmla="*/ 1040129 h 2126009"/>
                  <a:gd name="connsiteX4" fmla="*/ 559911 w 3014876"/>
                  <a:gd name="connsiteY4" fmla="*/ 2043981 h 2126009"/>
                  <a:gd name="connsiteX5" fmla="*/ 2239623 w 3014876"/>
                  <a:gd name="connsiteY5" fmla="*/ 1934650 h 2126009"/>
                  <a:gd name="connsiteX6" fmla="*/ 3014876 w 3014876"/>
                  <a:gd name="connsiteY6" fmla="*/ 1238911 h 2126009"/>
                  <a:gd name="connsiteX0" fmla="*/ 3014876 w 3024816"/>
                  <a:gd name="connsiteY0" fmla="*/ 1219033 h 2116928"/>
                  <a:gd name="connsiteX1" fmla="*/ 2070658 w 3024816"/>
                  <a:gd name="connsiteY1" fmla="*/ 125729 h 2116928"/>
                  <a:gd name="connsiteX2" fmla="*/ 758693 w 3024816"/>
                  <a:gd name="connsiteY2" fmla="*/ 125729 h 2116928"/>
                  <a:gd name="connsiteX3" fmla="*/ 3319 w 3024816"/>
                  <a:gd name="connsiteY3" fmla="*/ 1040129 h 2116928"/>
                  <a:gd name="connsiteX4" fmla="*/ 559911 w 3024816"/>
                  <a:gd name="connsiteY4" fmla="*/ 2043981 h 2116928"/>
                  <a:gd name="connsiteX5" fmla="*/ 2239623 w 3024816"/>
                  <a:gd name="connsiteY5" fmla="*/ 1934650 h 2116928"/>
                  <a:gd name="connsiteX6" fmla="*/ 3024816 w 3024816"/>
                  <a:gd name="connsiteY6" fmla="*/ 1099763 h 2116928"/>
                  <a:gd name="connsiteX0" fmla="*/ 3012185 w 3022125"/>
                  <a:gd name="connsiteY0" fmla="*/ 1219033 h 2116928"/>
                  <a:gd name="connsiteX1" fmla="*/ 2067967 w 3022125"/>
                  <a:gd name="connsiteY1" fmla="*/ 125729 h 2116928"/>
                  <a:gd name="connsiteX2" fmla="*/ 756002 w 3022125"/>
                  <a:gd name="connsiteY2" fmla="*/ 125729 h 2116928"/>
                  <a:gd name="connsiteX3" fmla="*/ 628 w 3022125"/>
                  <a:gd name="connsiteY3" fmla="*/ 1040129 h 2116928"/>
                  <a:gd name="connsiteX4" fmla="*/ 557220 w 3022125"/>
                  <a:gd name="connsiteY4" fmla="*/ 2043981 h 2116928"/>
                  <a:gd name="connsiteX5" fmla="*/ 2236932 w 3022125"/>
                  <a:gd name="connsiteY5" fmla="*/ 1934650 h 2116928"/>
                  <a:gd name="connsiteX6" fmla="*/ 3022125 w 3022125"/>
                  <a:gd name="connsiteY6" fmla="*/ 1099763 h 2116928"/>
                  <a:gd name="connsiteX0" fmla="*/ 3011859 w 3021799"/>
                  <a:gd name="connsiteY0" fmla="*/ 1219033 h 2132387"/>
                  <a:gd name="connsiteX1" fmla="*/ 2067641 w 3021799"/>
                  <a:gd name="connsiteY1" fmla="*/ 125729 h 2132387"/>
                  <a:gd name="connsiteX2" fmla="*/ 755676 w 3021799"/>
                  <a:gd name="connsiteY2" fmla="*/ 125729 h 2132387"/>
                  <a:gd name="connsiteX3" fmla="*/ 302 w 3021799"/>
                  <a:gd name="connsiteY3" fmla="*/ 1040129 h 2132387"/>
                  <a:gd name="connsiteX4" fmla="*/ 686103 w 3021799"/>
                  <a:gd name="connsiteY4" fmla="*/ 2063860 h 2132387"/>
                  <a:gd name="connsiteX5" fmla="*/ 2236606 w 3021799"/>
                  <a:gd name="connsiteY5" fmla="*/ 1934650 h 2132387"/>
                  <a:gd name="connsiteX6" fmla="*/ 3021799 w 3021799"/>
                  <a:gd name="connsiteY6" fmla="*/ 1099763 h 2132387"/>
                  <a:gd name="connsiteX0" fmla="*/ 3011950 w 3021890"/>
                  <a:gd name="connsiteY0" fmla="*/ 1219033 h 2119146"/>
                  <a:gd name="connsiteX1" fmla="*/ 2067732 w 3021890"/>
                  <a:gd name="connsiteY1" fmla="*/ 125729 h 2119146"/>
                  <a:gd name="connsiteX2" fmla="*/ 755767 w 3021890"/>
                  <a:gd name="connsiteY2" fmla="*/ 125729 h 2119146"/>
                  <a:gd name="connsiteX3" fmla="*/ 393 w 3021890"/>
                  <a:gd name="connsiteY3" fmla="*/ 1040129 h 2119146"/>
                  <a:gd name="connsiteX4" fmla="*/ 686194 w 3021890"/>
                  <a:gd name="connsiteY4" fmla="*/ 2063860 h 2119146"/>
                  <a:gd name="connsiteX5" fmla="*/ 2236697 w 3021890"/>
                  <a:gd name="connsiteY5" fmla="*/ 1934650 h 2119146"/>
                  <a:gd name="connsiteX6" fmla="*/ 3021890 w 3021890"/>
                  <a:gd name="connsiteY6" fmla="*/ 1099763 h 2119146"/>
                  <a:gd name="connsiteX0" fmla="*/ 3014079 w 3024019"/>
                  <a:gd name="connsiteY0" fmla="*/ 1219033 h 2119146"/>
                  <a:gd name="connsiteX1" fmla="*/ 2069861 w 3024019"/>
                  <a:gd name="connsiteY1" fmla="*/ 125729 h 2119146"/>
                  <a:gd name="connsiteX2" fmla="*/ 757896 w 3024019"/>
                  <a:gd name="connsiteY2" fmla="*/ 125729 h 2119146"/>
                  <a:gd name="connsiteX3" fmla="*/ 2522 w 3024019"/>
                  <a:gd name="connsiteY3" fmla="*/ 1040129 h 2119146"/>
                  <a:gd name="connsiteX4" fmla="*/ 688323 w 3024019"/>
                  <a:gd name="connsiteY4" fmla="*/ 2063860 h 2119146"/>
                  <a:gd name="connsiteX5" fmla="*/ 2238826 w 3024019"/>
                  <a:gd name="connsiteY5" fmla="*/ 1934650 h 2119146"/>
                  <a:gd name="connsiteX6" fmla="*/ 3024019 w 3024019"/>
                  <a:gd name="connsiteY6" fmla="*/ 1099763 h 2119146"/>
                  <a:gd name="connsiteX0" fmla="*/ 3014079 w 3024019"/>
                  <a:gd name="connsiteY0" fmla="*/ 1202156 h 2102269"/>
                  <a:gd name="connsiteX1" fmla="*/ 2069861 w 3024019"/>
                  <a:gd name="connsiteY1" fmla="*/ 108852 h 2102269"/>
                  <a:gd name="connsiteX2" fmla="*/ 757896 w 3024019"/>
                  <a:gd name="connsiteY2" fmla="*/ 108852 h 2102269"/>
                  <a:gd name="connsiteX3" fmla="*/ 2522 w 3024019"/>
                  <a:gd name="connsiteY3" fmla="*/ 1023252 h 2102269"/>
                  <a:gd name="connsiteX4" fmla="*/ 688323 w 3024019"/>
                  <a:gd name="connsiteY4" fmla="*/ 2046983 h 2102269"/>
                  <a:gd name="connsiteX5" fmla="*/ 2238826 w 3024019"/>
                  <a:gd name="connsiteY5" fmla="*/ 1917773 h 2102269"/>
                  <a:gd name="connsiteX6" fmla="*/ 3024019 w 3024019"/>
                  <a:gd name="connsiteY6" fmla="*/ 1082886 h 2102269"/>
                  <a:gd name="connsiteX0" fmla="*/ 3014079 w 3024019"/>
                  <a:gd name="connsiteY0" fmla="*/ 1210497 h 2110610"/>
                  <a:gd name="connsiteX1" fmla="*/ 2069861 w 3024019"/>
                  <a:gd name="connsiteY1" fmla="*/ 117193 h 2110610"/>
                  <a:gd name="connsiteX2" fmla="*/ 757896 w 3024019"/>
                  <a:gd name="connsiteY2" fmla="*/ 117193 h 2110610"/>
                  <a:gd name="connsiteX3" fmla="*/ 2522 w 3024019"/>
                  <a:gd name="connsiteY3" fmla="*/ 1031593 h 2110610"/>
                  <a:gd name="connsiteX4" fmla="*/ 688323 w 3024019"/>
                  <a:gd name="connsiteY4" fmla="*/ 2055324 h 2110610"/>
                  <a:gd name="connsiteX5" fmla="*/ 2238826 w 3024019"/>
                  <a:gd name="connsiteY5" fmla="*/ 1926114 h 2110610"/>
                  <a:gd name="connsiteX6" fmla="*/ 3024019 w 3024019"/>
                  <a:gd name="connsiteY6" fmla="*/ 1091227 h 2110610"/>
                  <a:gd name="connsiteX0" fmla="*/ 3014079 w 3024019"/>
                  <a:gd name="connsiteY0" fmla="*/ 1175205 h 2075318"/>
                  <a:gd name="connsiteX1" fmla="*/ 2159313 w 3024019"/>
                  <a:gd name="connsiteY1" fmla="*/ 181293 h 2075318"/>
                  <a:gd name="connsiteX2" fmla="*/ 757896 w 3024019"/>
                  <a:gd name="connsiteY2" fmla="*/ 81901 h 2075318"/>
                  <a:gd name="connsiteX3" fmla="*/ 2522 w 3024019"/>
                  <a:gd name="connsiteY3" fmla="*/ 996301 h 2075318"/>
                  <a:gd name="connsiteX4" fmla="*/ 688323 w 3024019"/>
                  <a:gd name="connsiteY4" fmla="*/ 2020032 h 2075318"/>
                  <a:gd name="connsiteX5" fmla="*/ 2238826 w 3024019"/>
                  <a:gd name="connsiteY5" fmla="*/ 1890822 h 2075318"/>
                  <a:gd name="connsiteX6" fmla="*/ 3024019 w 3024019"/>
                  <a:gd name="connsiteY6" fmla="*/ 1055935 h 2075318"/>
                  <a:gd name="connsiteX0" fmla="*/ 3014079 w 3024019"/>
                  <a:gd name="connsiteY0" fmla="*/ 1190650 h 2090763"/>
                  <a:gd name="connsiteX1" fmla="*/ 2159313 w 3024019"/>
                  <a:gd name="connsiteY1" fmla="*/ 196738 h 2090763"/>
                  <a:gd name="connsiteX2" fmla="*/ 757896 w 3024019"/>
                  <a:gd name="connsiteY2" fmla="*/ 97346 h 2090763"/>
                  <a:gd name="connsiteX3" fmla="*/ 2522 w 3024019"/>
                  <a:gd name="connsiteY3" fmla="*/ 1011746 h 2090763"/>
                  <a:gd name="connsiteX4" fmla="*/ 688323 w 3024019"/>
                  <a:gd name="connsiteY4" fmla="*/ 2035477 h 2090763"/>
                  <a:gd name="connsiteX5" fmla="*/ 2238826 w 3024019"/>
                  <a:gd name="connsiteY5" fmla="*/ 1906267 h 2090763"/>
                  <a:gd name="connsiteX6" fmla="*/ 3024019 w 3024019"/>
                  <a:gd name="connsiteY6" fmla="*/ 1071380 h 2090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24019" h="2090763">
                    <a:moveTo>
                      <a:pt x="3014079" y="1190650"/>
                    </a:moveTo>
                    <a:cubicBezTo>
                      <a:pt x="2705966" y="1008433"/>
                      <a:pt x="2624795" y="448529"/>
                      <a:pt x="2159313" y="196738"/>
                    </a:cubicBezTo>
                    <a:cubicBezTo>
                      <a:pt x="1693831" y="-55053"/>
                      <a:pt x="1117361" y="-38489"/>
                      <a:pt x="757896" y="97346"/>
                    </a:cubicBezTo>
                    <a:cubicBezTo>
                      <a:pt x="398431" y="233181"/>
                      <a:pt x="33996" y="390550"/>
                      <a:pt x="2522" y="1011746"/>
                    </a:cubicBezTo>
                    <a:cubicBezTo>
                      <a:pt x="-28952" y="1632942"/>
                      <a:pt x="236093" y="1916207"/>
                      <a:pt x="688323" y="2035477"/>
                    </a:cubicBezTo>
                    <a:cubicBezTo>
                      <a:pt x="1140553" y="2154747"/>
                      <a:pt x="1849543" y="2066950"/>
                      <a:pt x="2238826" y="1906267"/>
                    </a:cubicBezTo>
                    <a:cubicBezTo>
                      <a:pt x="2628109" y="1745584"/>
                      <a:pt x="2739097" y="1343050"/>
                      <a:pt x="3024019" y="1071380"/>
                    </a:cubicBezTo>
                  </a:path>
                </a:pathLst>
              </a:custGeom>
              <a:pattFill prst="pct50">
                <a:fgClr>
                  <a:schemeClr val="bg1">
                    <a:lumMod val="75000"/>
                  </a:schemeClr>
                </a:fgClr>
                <a:bgClr>
                  <a:schemeClr val="bg1"/>
                </a:bgClr>
              </a:patt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82772FAB-A00E-43AC-88A5-7E32AF8A7F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9352" y="2589506"/>
                <a:ext cx="0" cy="4653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6550ED62-7CDF-4F12-B269-6668D47B93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232815" y="2731753"/>
                <a:ext cx="226570" cy="4370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A312B22C-73D2-45E0-99FD-6272EA6E71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30046" y="3150744"/>
                <a:ext cx="492214" cy="3247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34234E51-A650-4D34-AD6A-CA6C459CD7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97224" y="3807420"/>
                <a:ext cx="541146" cy="937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6128E3A7-05CB-40AD-88B8-AFD9AA9BEC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14368" y="4094567"/>
                <a:ext cx="318447" cy="3808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DA503FFE-B90F-4CFD-B3E9-48DDD8DA7E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19720" y="4169569"/>
                <a:ext cx="28568" cy="4786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AEB100BA-2996-46F4-BA5B-3F3B0C2FB7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9247" y="4130200"/>
                <a:ext cx="80365" cy="4586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37C96589-39A4-42A0-B047-C7ACD956B0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0618" y="4016806"/>
                <a:ext cx="145975" cy="4586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A2ECCF54-66BB-442D-9151-65DB6952F1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58154" y="3854295"/>
                <a:ext cx="304791" cy="3427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92F48EB3-9856-4880-AC03-A7E5181CB5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96817" y="3351205"/>
                <a:ext cx="406742" cy="21253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F371DED3-4A9A-432A-BEF8-75FD2FF90E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43222" y="2950292"/>
                <a:ext cx="406742" cy="3467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9589DA41-A965-4A5F-95A4-872B09E1EB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64731" y="2655658"/>
                <a:ext cx="196813" cy="49819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8" name="Object 9">
              <a:extLst>
                <a:ext uri="{FF2B5EF4-FFF2-40B4-BE49-F238E27FC236}">
                  <a16:creationId xmlns:a16="http://schemas.microsoft.com/office/drawing/2014/main" id="{C4E6383C-45DC-40A7-8A3C-166286BC133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95537070"/>
                </p:ext>
              </p:extLst>
            </p:nvPr>
          </p:nvGraphicFramePr>
          <p:xfrm>
            <a:off x="1660772" y="2388853"/>
            <a:ext cx="611187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406080" imgH="228600" progId="Equation.DSMT4">
                    <p:embed/>
                  </p:oleObj>
                </mc:Choice>
                <mc:Fallback>
                  <p:oleObj name="Equation" r:id="rId3" imgW="406080" imgH="228600" progId="Equation.DSMT4">
                    <p:embed/>
                    <p:pic>
                      <p:nvPicPr>
                        <p:cNvPr id="8" name="Object 9">
                          <a:extLst>
                            <a:ext uri="{FF2B5EF4-FFF2-40B4-BE49-F238E27FC236}">
                              <a16:creationId xmlns:a16="http://schemas.microsoft.com/office/drawing/2014/main" id="{C4E6383C-45DC-40A7-8A3C-166286BC133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60772" y="2388853"/>
                          <a:ext cx="611187" cy="342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9">
              <a:extLst>
                <a:ext uri="{FF2B5EF4-FFF2-40B4-BE49-F238E27FC236}">
                  <a16:creationId xmlns:a16="http://schemas.microsoft.com/office/drawing/2014/main" id="{815DFB4E-34EC-46DD-A3D4-25EEAEC9D10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99880664"/>
                </p:ext>
              </p:extLst>
            </p:nvPr>
          </p:nvGraphicFramePr>
          <p:xfrm>
            <a:off x="2637493" y="3525838"/>
            <a:ext cx="534987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355320" imgH="228600" progId="Equation.DSMT4">
                    <p:embed/>
                  </p:oleObj>
                </mc:Choice>
                <mc:Fallback>
                  <p:oleObj name="Equation" r:id="rId5" imgW="355320" imgH="228600" progId="Equation.DSMT4">
                    <p:embed/>
                    <p:pic>
                      <p:nvPicPr>
                        <p:cNvPr id="11" name="Object 9">
                          <a:extLst>
                            <a:ext uri="{FF2B5EF4-FFF2-40B4-BE49-F238E27FC236}">
                              <a16:creationId xmlns:a16="http://schemas.microsoft.com/office/drawing/2014/main" id="{815DFB4E-34EC-46DD-A3D4-25EEAEC9D10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37493" y="3525838"/>
                          <a:ext cx="534987" cy="342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D534E54A-D2C4-4ADA-9435-A579A6B99945}"/>
              </a:ext>
            </a:extLst>
          </p:cNvPr>
          <p:cNvSpPr txBox="1"/>
          <p:nvPr/>
        </p:nvSpPr>
        <p:spPr>
          <a:xfrm>
            <a:off x="4301917" y="5604719"/>
            <a:ext cx="3485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dirty="0"/>
              <a:t>Imagine a balloon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5795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B40129-ED74-472E-AA5D-7E49F8D98F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5"/>
          <a:stretch/>
        </p:blipFill>
        <p:spPr>
          <a:xfrm>
            <a:off x="6524626" y="2390775"/>
            <a:ext cx="5075503" cy="35001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7B25D4-60F8-4CFF-AB47-A25EE860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7.4 Gas Turbine Classifications &amp; Configurations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87467-9874-408F-9A9D-0D3F3BA4E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Engine Components: Turbine</a:t>
            </a:r>
          </a:p>
          <a:p>
            <a:pPr marL="0" indent="0">
              <a:buNone/>
            </a:pPr>
            <a:r>
              <a:rPr lang="en-US" dirty="0"/>
              <a:t>Turbine blades are actively cooled, and are very complex parts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6DD65F-BD16-4501-8046-034217476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123" y="2496924"/>
            <a:ext cx="4409952" cy="336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559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5FAD1A-69FE-42CE-9013-0694836477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2" t="4573"/>
          <a:stretch/>
        </p:blipFill>
        <p:spPr>
          <a:xfrm>
            <a:off x="6096000" y="1734072"/>
            <a:ext cx="4914901" cy="3974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7B25D4-60F8-4CFF-AB47-A25EE860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7.4 Gas Turbine Classifications &amp; Configurations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87467-9874-408F-9A9D-0D3F3BA4E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Engine Components: Turbine</a:t>
            </a:r>
          </a:p>
        </p:txBody>
      </p:sp>
      <p:pic>
        <p:nvPicPr>
          <p:cNvPr id="135170" name="Picture 2" descr="Where does turbine vane and blade cooling air come from? - Aviation Stack  Exchange">
            <a:extLst>
              <a:ext uri="{FF2B5EF4-FFF2-40B4-BE49-F238E27FC236}">
                <a16:creationId xmlns:a16="http://schemas.microsoft.com/office/drawing/2014/main" id="{21CA2ACF-DF4A-4C66-80A3-BA5A69361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52" y="2276475"/>
            <a:ext cx="5186296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7359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196F306-17B6-420E-9D2C-C4B0D7CDF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Early Jet Engines: Frank Whittle, inventor of the turbojet engine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CD9D7-BDC0-4330-ADE0-331BA89E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7.4 Gas Turbine Classifications &amp; Configurations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450F55-6639-453B-B77D-8D11EAB5B1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13"/>
          <a:stretch/>
        </p:blipFill>
        <p:spPr>
          <a:xfrm>
            <a:off x="7463094" y="3609974"/>
            <a:ext cx="4574691" cy="18251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6F54AA-D7F8-4A6C-9D66-0A6CE86118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59" b="1298"/>
          <a:stretch/>
        </p:blipFill>
        <p:spPr>
          <a:xfrm>
            <a:off x="609600" y="3078954"/>
            <a:ext cx="3180353" cy="22649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366296-E1E4-4705-AB5B-DC4C753B7202}"/>
              </a:ext>
            </a:extLst>
          </p:cNvPr>
          <p:cNvSpPr txBox="1"/>
          <p:nvPr/>
        </p:nvSpPr>
        <p:spPr>
          <a:xfrm>
            <a:off x="8139079" y="5505555"/>
            <a:ext cx="3567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30950" algn="l"/>
            <a:r>
              <a:rPr lang="en-US" u="none" strike="noStrike" baseline="0" dirty="0">
                <a:latin typeface="+mn-lt"/>
              </a:rPr>
              <a:t>Whittle GlosterE28 configuration</a:t>
            </a:r>
            <a:endParaRPr lang="en-US" dirty="0"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015711-108F-4FB0-BF73-611F2FCB3BF7}"/>
              </a:ext>
            </a:extLst>
          </p:cNvPr>
          <p:cNvSpPr txBox="1"/>
          <p:nvPr/>
        </p:nvSpPr>
        <p:spPr>
          <a:xfrm>
            <a:off x="416050" y="5435152"/>
            <a:ext cx="3567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30950" algn="ctr"/>
            <a:r>
              <a:rPr lang="en-US" u="none" strike="noStrike" baseline="0" dirty="0">
                <a:latin typeface="+mn-lt"/>
              </a:rPr>
              <a:t>Whittle’s patent (1932)</a:t>
            </a:r>
          </a:p>
        </p:txBody>
      </p:sp>
      <p:pic>
        <p:nvPicPr>
          <p:cNvPr id="130050" name="Picture 2" descr="upload.wikimedia.org/wikipedia/commons/d/d7/Fra...">
            <a:extLst>
              <a:ext uri="{FF2B5EF4-FFF2-40B4-BE49-F238E27FC236}">
                <a16:creationId xmlns:a16="http://schemas.microsoft.com/office/drawing/2014/main" id="{B09A8561-FE4F-4572-9F1C-90A8B130A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440" y="846138"/>
            <a:ext cx="190622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E06783-C107-4B07-A0D2-BDD1A5C92C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5038" y="3105049"/>
            <a:ext cx="2978593" cy="22339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4C6F039-B6F5-4AED-AA9F-3AA9D47DFE07}"/>
              </a:ext>
            </a:extLst>
          </p:cNvPr>
          <p:cNvSpPr txBox="1"/>
          <p:nvPr/>
        </p:nvSpPr>
        <p:spPr>
          <a:xfrm>
            <a:off x="3842798" y="5435152"/>
            <a:ext cx="3567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30950" algn="ctr"/>
            <a:r>
              <a:rPr lang="en-US" u="none" strike="noStrike" baseline="0" dirty="0">
                <a:latin typeface="+mn-lt"/>
              </a:rPr>
              <a:t>Whittle’s can-type combustor</a:t>
            </a:r>
          </a:p>
        </p:txBody>
      </p:sp>
    </p:spTree>
    <p:extLst>
      <p:ext uri="{BB962C8B-B14F-4D97-AF65-F5344CB8AC3E}">
        <p14:creationId xmlns:p14="http://schemas.microsoft.com/office/powerpoint/2010/main" val="40220216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196F306-17B6-420E-9D2C-C4B0D7CDF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Turbojet Engines: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CD9D7-BDC0-4330-ADE0-331BA89E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7.4 Gas Turbine Classifications &amp; Configurations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AF96FF-17C6-493F-8F44-1A03D7349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351" y="2725379"/>
            <a:ext cx="7039897" cy="20549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91826D-6101-491A-B70A-00A0CB5FE933}"/>
              </a:ext>
            </a:extLst>
          </p:cNvPr>
          <p:cNvSpPr txBox="1"/>
          <p:nvPr/>
        </p:nvSpPr>
        <p:spPr>
          <a:xfrm>
            <a:off x="3543761" y="5026350"/>
            <a:ext cx="6119812" cy="461665"/>
          </a:xfrm>
          <a:prstGeom prst="rect">
            <a:avLst/>
          </a:prstGeom>
        </p:spPr>
        <p:txBody>
          <a:bodyPr/>
          <a:lstStyle>
            <a:lvl1pPr marL="0" indent="0" defTabSz="192881">
              <a:spcBef>
                <a:spcPct val="20000"/>
              </a:spcBef>
              <a:buFont typeface="Arial" charset="0"/>
              <a:buNone/>
              <a:defRPr sz="2400">
                <a:latin typeface="+mn-lt"/>
              </a:defRPr>
            </a:lvl1pPr>
            <a:lvl2pPr marL="313433" indent="-120551" defTabSz="192881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cs typeface="+mn-cs"/>
              </a:defRPr>
            </a:lvl2pPr>
            <a:lvl3pPr marL="482204" indent="-96441" defTabSz="192881">
              <a:spcBef>
                <a:spcPct val="20000"/>
              </a:spcBef>
              <a:buFont typeface="Arial" charset="0"/>
              <a:buChar char="•"/>
              <a:defRPr sz="1600">
                <a:latin typeface="+mn-lt"/>
                <a:cs typeface="+mn-cs"/>
              </a:defRPr>
            </a:lvl3pPr>
            <a:lvl4pPr marL="675085" indent="-96441" defTabSz="192881">
              <a:spcBef>
                <a:spcPct val="20000"/>
              </a:spcBef>
              <a:buFont typeface="Arial" charset="0"/>
              <a:buChar char="–"/>
              <a:defRPr sz="1200">
                <a:latin typeface="+mn-lt"/>
                <a:cs typeface="+mn-cs"/>
              </a:defRPr>
            </a:lvl4pPr>
            <a:lvl5pPr marL="867966" indent="-96441" defTabSz="192881">
              <a:spcBef>
                <a:spcPct val="20000"/>
              </a:spcBef>
              <a:buFont typeface="Arial" charset="0"/>
              <a:buChar char="»"/>
              <a:defRPr sz="1200">
                <a:latin typeface="+mn-lt"/>
                <a:cs typeface="+mn-cs"/>
              </a:defRPr>
            </a:lvl5pPr>
            <a:lvl6pPr marL="1060847" indent="-96441" defTabSz="192881">
              <a:spcBef>
                <a:spcPct val="20000"/>
              </a:spcBef>
              <a:buFont typeface="Arial"/>
              <a:buChar char="•"/>
              <a:defRPr sz="844">
                <a:latin typeface="+mn-lt"/>
                <a:ea typeface="+mn-ea"/>
                <a:cs typeface="+mn-cs"/>
              </a:defRPr>
            </a:lvl6pPr>
            <a:lvl7pPr marL="1253729" indent="-96441" defTabSz="192881">
              <a:spcBef>
                <a:spcPct val="20000"/>
              </a:spcBef>
              <a:buFont typeface="Arial"/>
              <a:buChar char="•"/>
              <a:defRPr sz="844">
                <a:latin typeface="+mn-lt"/>
                <a:ea typeface="+mn-ea"/>
                <a:cs typeface="+mn-cs"/>
              </a:defRPr>
            </a:lvl7pPr>
            <a:lvl8pPr marL="1446610" indent="-96441" defTabSz="192881">
              <a:spcBef>
                <a:spcPct val="20000"/>
              </a:spcBef>
              <a:buFont typeface="Arial"/>
              <a:buChar char="•"/>
              <a:defRPr sz="844">
                <a:latin typeface="+mn-lt"/>
                <a:ea typeface="+mn-ea"/>
                <a:cs typeface="+mn-cs"/>
              </a:defRPr>
            </a:lvl8pPr>
            <a:lvl9pPr marL="1639491" indent="-96441" defTabSz="192881">
              <a:spcBef>
                <a:spcPct val="20000"/>
              </a:spcBef>
              <a:buFont typeface="Arial"/>
              <a:buChar char="•"/>
              <a:defRPr sz="844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Single spool turbojet with axial compressor</a:t>
            </a:r>
          </a:p>
        </p:txBody>
      </p:sp>
    </p:spTree>
    <p:extLst>
      <p:ext uri="{BB962C8B-B14F-4D97-AF65-F5344CB8AC3E}">
        <p14:creationId xmlns:p14="http://schemas.microsoft.com/office/powerpoint/2010/main" val="33397346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196F306-17B6-420E-9D2C-C4B0D7CDF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Example turboprops: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CD9D7-BDC0-4330-ADE0-331BA89E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7.4 Gas Turbine Classifications &amp; Configurations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820033-A10B-42F8-911C-4100ED18CE9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7FF"/>
              </a:clrFrom>
              <a:clrTo>
                <a:srgbClr val="FEF7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02595" y="2257429"/>
            <a:ext cx="4191000" cy="16625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CCCB27-60E0-464F-982C-29AEAB8A0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675" y="1877030"/>
            <a:ext cx="3631406" cy="22301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9381CA-71EA-4268-AD42-5AD89D6A8F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55"/>
          <a:stretch/>
        </p:blipFill>
        <p:spPr>
          <a:xfrm>
            <a:off x="2051372" y="4251774"/>
            <a:ext cx="3750520" cy="15644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BB5321-0D10-4041-A687-4466DBD275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5028" y="4289756"/>
            <a:ext cx="2842022" cy="160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838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4B486D-338E-4321-9EFF-E22AAEAA1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664" y="3964693"/>
            <a:ext cx="4000500" cy="1995825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196F306-17B6-420E-9D2C-C4B0D7CDF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Examples: </a:t>
            </a:r>
            <a:r>
              <a:rPr lang="en-US" altLang="en-US" dirty="0"/>
              <a:t>Helicopter Turboshaft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CD9D7-BDC0-4330-ADE0-331BA89E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7.4 Gas Turbine Classifications &amp; Configurations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D07BD1-89B8-4485-A386-D74B0E8EC6F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7481" y="2101756"/>
            <a:ext cx="3368437" cy="2295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4BF32B-7C3A-4278-921B-5B655FBA4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0393" y="3724597"/>
            <a:ext cx="3781607" cy="22359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94BE9A-B94F-4215-BE7B-90B1F09CB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8068" y="1245747"/>
            <a:ext cx="3267076" cy="2332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6AD14D-1082-4F3C-8526-79649EC253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8391" y="2245252"/>
            <a:ext cx="4104880" cy="150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797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196F306-17B6-420E-9D2C-C4B0D7CDF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Turbofan Engines: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CD9D7-BDC0-4330-ADE0-331BA89E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7.4 Gas Turbine Classifications &amp; Configurations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55DF2F-7C96-4A52-A789-444475BFC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452" y="2312988"/>
            <a:ext cx="5067320" cy="28772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6030CA-2EBB-40DD-8878-574C90789C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0" t="2321" r="2114" b="1373"/>
          <a:stretch/>
        </p:blipFill>
        <p:spPr>
          <a:xfrm>
            <a:off x="7449321" y="2112168"/>
            <a:ext cx="4133079" cy="263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720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196F306-17B6-420E-9D2C-C4B0D7CDF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Military Turbofan Engines with afterburner: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CD9D7-BDC0-4330-ADE0-331BA89E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7.4 Gas Turbine Classifications &amp; Configurations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3A4D01-83C1-42D0-B64A-0541BE815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542" y="2159763"/>
            <a:ext cx="4955458" cy="14945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D352F7-7D3C-4C53-A3FB-6EDA25BD05E9}"/>
              </a:ext>
            </a:extLst>
          </p:cNvPr>
          <p:cNvSpPr txBox="1"/>
          <p:nvPr/>
        </p:nvSpPr>
        <p:spPr>
          <a:xfrm>
            <a:off x="2152611" y="3890656"/>
            <a:ext cx="29313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0" u="none" strike="noStrike" baseline="0" dirty="0">
                <a:latin typeface="+mn-lt"/>
              </a:rPr>
              <a:t>F100-PW-220 (F-15 / F-16)</a:t>
            </a:r>
            <a:endParaRPr lang="en-US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B8E3FB-B9AA-4186-BEE1-D1253199C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734" y="2156429"/>
            <a:ext cx="4908189" cy="17342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47FE86-7D44-4E64-9063-F97E0FD5D3B0}"/>
              </a:ext>
            </a:extLst>
          </p:cNvPr>
          <p:cNvSpPr txBox="1"/>
          <p:nvPr/>
        </p:nvSpPr>
        <p:spPr>
          <a:xfrm>
            <a:off x="6231731" y="3866672"/>
            <a:ext cx="5064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0" u="none" strike="noStrike" baseline="0" dirty="0">
                <a:latin typeface="+mn-lt"/>
              </a:rPr>
              <a:t>F119-F22, F-135 - JSF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542375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196F306-17B6-420E-9D2C-C4B0D7CDF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High-bypass turbofan Engines: Stations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CD9D7-BDC0-4330-ADE0-331BA89E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7.4 Gas Turbine Classifications &amp; Configurations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B6F4D6-1BFA-46DD-8BF5-F92EDF8842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28"/>
          <a:stretch/>
        </p:blipFill>
        <p:spPr>
          <a:xfrm>
            <a:off x="2870252" y="2066926"/>
            <a:ext cx="6451495" cy="382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1916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196F306-17B6-420E-9D2C-C4B0D7CDF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High-bypass turbofan Engines (twin spool):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CD9D7-BDC0-4330-ADE0-331BA89E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7.4 Gas Turbine Classifications &amp; Configurations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17B856-8AA7-4F36-A1F5-E572DDB59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817" y="2899915"/>
            <a:ext cx="3814916" cy="18976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A123F5-8A7B-4F86-BC86-57C92366B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425" y="2399188"/>
            <a:ext cx="3367548" cy="289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85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CD9D7-BDC0-4330-ADE0-331BA89E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7.1 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75106-4F87-430A-A4FA-CD61EA574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ct val="20000"/>
              </a:spcBef>
              <a:buNone/>
            </a:pPr>
            <a:r>
              <a:rPr lang="en-US" altLang="en-US" dirty="0"/>
              <a:t>Balloon Analogy:</a:t>
            </a:r>
          </a:p>
          <a:p>
            <a:pPr eaLnBrk="1" hangingPunct="1">
              <a:spcBef>
                <a:spcPct val="20000"/>
              </a:spcBef>
            </a:pPr>
            <a:endParaRPr lang="en-US" altLang="en-US" dirty="0"/>
          </a:p>
          <a:p>
            <a:pPr marL="457200" indent="-457200" eaLnBrk="1" hangingPunct="1">
              <a:spcBef>
                <a:spcPts val="0"/>
              </a:spcBef>
              <a:buFont typeface="+mj-lt"/>
              <a:buAutoNum type="arabicPeriod"/>
            </a:pPr>
            <a:endParaRPr lang="en-US" dirty="0"/>
          </a:p>
        </p:txBody>
      </p:sp>
      <p:graphicFrame>
        <p:nvGraphicFramePr>
          <p:cNvPr id="71" name="Object 9">
            <a:extLst>
              <a:ext uri="{FF2B5EF4-FFF2-40B4-BE49-F238E27FC236}">
                <a16:creationId xmlns:a16="http://schemas.microsoft.com/office/drawing/2014/main" id="{C74A71ED-774B-4CDE-964F-33A0146609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4385977"/>
              </p:ext>
            </p:extLst>
          </p:nvPr>
        </p:nvGraphicFramePr>
        <p:xfrm>
          <a:off x="4590716" y="5205361"/>
          <a:ext cx="3322637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09680" imgH="253800" progId="Equation.DSMT4">
                  <p:embed/>
                </p:oleObj>
              </mc:Choice>
              <mc:Fallback>
                <p:oleObj name="Equation" r:id="rId3" imgW="2209680" imgH="253800" progId="Equation.DSMT4">
                  <p:embed/>
                  <p:pic>
                    <p:nvPicPr>
                      <p:cNvPr id="71" name="Object 9">
                        <a:extLst>
                          <a:ext uri="{FF2B5EF4-FFF2-40B4-BE49-F238E27FC236}">
                            <a16:creationId xmlns:a16="http://schemas.microsoft.com/office/drawing/2014/main" id="{C74A71ED-774B-4CDE-964F-33A01466097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0716" y="5205361"/>
                        <a:ext cx="3322637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2AF9640-C81B-4010-A790-D94D2A7F57F5}"/>
              </a:ext>
            </a:extLst>
          </p:cNvPr>
          <p:cNvGrpSpPr/>
          <p:nvPr/>
        </p:nvGrpSpPr>
        <p:grpSpPr>
          <a:xfrm>
            <a:off x="4741292" y="2167967"/>
            <a:ext cx="4491258" cy="3034520"/>
            <a:chOff x="6933873" y="2382602"/>
            <a:chExt cx="4491258" cy="303452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EA609A71-D11A-4AA5-A8C7-653081BD5F99}"/>
                </a:ext>
              </a:extLst>
            </p:cNvPr>
            <p:cNvGrpSpPr/>
            <p:nvPr/>
          </p:nvGrpSpPr>
          <p:grpSpPr>
            <a:xfrm>
              <a:off x="7052789" y="2652658"/>
              <a:ext cx="3004140" cy="2038562"/>
              <a:chOff x="1549088" y="2633280"/>
              <a:chExt cx="3004140" cy="2038562"/>
            </a:xfrm>
          </p:grpSpPr>
          <p:sp>
            <p:nvSpPr>
              <p:cNvPr id="43" name="Arrow: Right 42">
                <a:extLst>
                  <a:ext uri="{FF2B5EF4-FFF2-40B4-BE49-F238E27FC236}">
                    <a16:creationId xmlns:a16="http://schemas.microsoft.com/office/drawing/2014/main" id="{5BA23275-6228-48D2-9487-BAE13276D7F7}"/>
                  </a:ext>
                </a:extLst>
              </p:cNvPr>
              <p:cNvSpPr/>
              <p:nvPr/>
            </p:nvSpPr>
            <p:spPr>
              <a:xfrm>
                <a:off x="1843331" y="3835006"/>
                <a:ext cx="1264119" cy="630628"/>
              </a:xfrm>
              <a:prstGeom prst="rightArrow">
                <a:avLst/>
              </a:prstGeom>
              <a:solidFill>
                <a:srgbClr val="97002E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hangingPunct="1">
                  <a:spcBef>
                    <a:spcPct val="20000"/>
                  </a:spcBef>
                </a:pPr>
                <a:endParaRPr lang="en-US" altLang="en-US" sz="1200" dirty="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E62B02DA-8009-4E5E-BAB2-89017BA6CA3C}"/>
                  </a:ext>
                </a:extLst>
              </p:cNvPr>
              <p:cNvSpPr/>
              <p:nvPr/>
            </p:nvSpPr>
            <p:spPr>
              <a:xfrm>
                <a:off x="1549088" y="2633280"/>
                <a:ext cx="3004140" cy="2038562"/>
              </a:xfrm>
              <a:custGeom>
                <a:avLst/>
                <a:gdLst>
                  <a:gd name="connsiteX0" fmla="*/ 2892286 w 2902226"/>
                  <a:gd name="connsiteY0" fmla="*/ 695739 h 2216426"/>
                  <a:gd name="connsiteX1" fmla="*/ 1967947 w 2902226"/>
                  <a:gd name="connsiteY1" fmla="*/ 149087 h 2216426"/>
                  <a:gd name="connsiteX2" fmla="*/ 646043 w 2902226"/>
                  <a:gd name="connsiteY2" fmla="*/ 0 h 2216426"/>
                  <a:gd name="connsiteX3" fmla="*/ 29817 w 2902226"/>
                  <a:gd name="connsiteY3" fmla="*/ 705678 h 2216426"/>
                  <a:gd name="connsiteX4" fmla="*/ 0 w 2902226"/>
                  <a:gd name="connsiteY4" fmla="*/ 1639956 h 2216426"/>
                  <a:gd name="connsiteX5" fmla="*/ 695739 w 2902226"/>
                  <a:gd name="connsiteY5" fmla="*/ 2216426 h 2216426"/>
                  <a:gd name="connsiteX6" fmla="*/ 2047460 w 2902226"/>
                  <a:gd name="connsiteY6" fmla="*/ 1928191 h 2216426"/>
                  <a:gd name="connsiteX7" fmla="*/ 2902226 w 2902226"/>
                  <a:gd name="connsiteY7" fmla="*/ 1113182 h 2216426"/>
                  <a:gd name="connsiteX0" fmla="*/ 2892286 w 2902226"/>
                  <a:gd name="connsiteY0" fmla="*/ 727909 h 2248596"/>
                  <a:gd name="connsiteX1" fmla="*/ 1967947 w 2902226"/>
                  <a:gd name="connsiteY1" fmla="*/ 181257 h 2248596"/>
                  <a:gd name="connsiteX2" fmla="*/ 646043 w 2902226"/>
                  <a:gd name="connsiteY2" fmla="*/ 32170 h 2248596"/>
                  <a:gd name="connsiteX3" fmla="*/ 29817 w 2902226"/>
                  <a:gd name="connsiteY3" fmla="*/ 737848 h 2248596"/>
                  <a:gd name="connsiteX4" fmla="*/ 0 w 2902226"/>
                  <a:gd name="connsiteY4" fmla="*/ 1672126 h 2248596"/>
                  <a:gd name="connsiteX5" fmla="*/ 695739 w 2902226"/>
                  <a:gd name="connsiteY5" fmla="*/ 2248596 h 2248596"/>
                  <a:gd name="connsiteX6" fmla="*/ 2047460 w 2902226"/>
                  <a:gd name="connsiteY6" fmla="*/ 1960361 h 2248596"/>
                  <a:gd name="connsiteX7" fmla="*/ 2902226 w 2902226"/>
                  <a:gd name="connsiteY7" fmla="*/ 1145352 h 2248596"/>
                  <a:gd name="connsiteX0" fmla="*/ 2892286 w 2902226"/>
                  <a:gd name="connsiteY0" fmla="*/ 789337 h 2310024"/>
                  <a:gd name="connsiteX1" fmla="*/ 1967947 w 2902226"/>
                  <a:gd name="connsiteY1" fmla="*/ 242685 h 2310024"/>
                  <a:gd name="connsiteX2" fmla="*/ 646043 w 2902226"/>
                  <a:gd name="connsiteY2" fmla="*/ 93598 h 2310024"/>
                  <a:gd name="connsiteX3" fmla="*/ 29817 w 2902226"/>
                  <a:gd name="connsiteY3" fmla="*/ 799276 h 2310024"/>
                  <a:gd name="connsiteX4" fmla="*/ 0 w 2902226"/>
                  <a:gd name="connsiteY4" fmla="*/ 1733554 h 2310024"/>
                  <a:gd name="connsiteX5" fmla="*/ 695739 w 2902226"/>
                  <a:gd name="connsiteY5" fmla="*/ 2310024 h 2310024"/>
                  <a:gd name="connsiteX6" fmla="*/ 2047460 w 2902226"/>
                  <a:gd name="connsiteY6" fmla="*/ 2021789 h 2310024"/>
                  <a:gd name="connsiteX7" fmla="*/ 2902226 w 2902226"/>
                  <a:gd name="connsiteY7" fmla="*/ 1206780 h 2310024"/>
                  <a:gd name="connsiteX0" fmla="*/ 2996380 w 3006320"/>
                  <a:gd name="connsiteY0" fmla="*/ 789337 h 2310024"/>
                  <a:gd name="connsiteX1" fmla="*/ 2072041 w 3006320"/>
                  <a:gd name="connsiteY1" fmla="*/ 242685 h 2310024"/>
                  <a:gd name="connsiteX2" fmla="*/ 750137 w 3006320"/>
                  <a:gd name="connsiteY2" fmla="*/ 93598 h 2310024"/>
                  <a:gd name="connsiteX3" fmla="*/ 133911 w 3006320"/>
                  <a:gd name="connsiteY3" fmla="*/ 799276 h 2310024"/>
                  <a:gd name="connsiteX4" fmla="*/ 104094 w 3006320"/>
                  <a:gd name="connsiteY4" fmla="*/ 1733554 h 2310024"/>
                  <a:gd name="connsiteX5" fmla="*/ 799833 w 3006320"/>
                  <a:gd name="connsiteY5" fmla="*/ 2310024 h 2310024"/>
                  <a:gd name="connsiteX6" fmla="*/ 2151554 w 3006320"/>
                  <a:gd name="connsiteY6" fmla="*/ 2021789 h 2310024"/>
                  <a:gd name="connsiteX7" fmla="*/ 3006320 w 3006320"/>
                  <a:gd name="connsiteY7" fmla="*/ 1206780 h 2310024"/>
                  <a:gd name="connsiteX0" fmla="*/ 3013192 w 3023132"/>
                  <a:gd name="connsiteY0" fmla="*/ 789337 h 2310024"/>
                  <a:gd name="connsiteX1" fmla="*/ 2088853 w 3023132"/>
                  <a:gd name="connsiteY1" fmla="*/ 242685 h 2310024"/>
                  <a:gd name="connsiteX2" fmla="*/ 766949 w 3023132"/>
                  <a:gd name="connsiteY2" fmla="*/ 93598 h 2310024"/>
                  <a:gd name="connsiteX3" fmla="*/ 150723 w 3023132"/>
                  <a:gd name="connsiteY3" fmla="*/ 799276 h 2310024"/>
                  <a:gd name="connsiteX4" fmla="*/ 120906 w 3023132"/>
                  <a:gd name="connsiteY4" fmla="*/ 1733554 h 2310024"/>
                  <a:gd name="connsiteX5" fmla="*/ 816645 w 3023132"/>
                  <a:gd name="connsiteY5" fmla="*/ 2310024 h 2310024"/>
                  <a:gd name="connsiteX6" fmla="*/ 2168366 w 3023132"/>
                  <a:gd name="connsiteY6" fmla="*/ 2021789 h 2310024"/>
                  <a:gd name="connsiteX7" fmla="*/ 3023132 w 3023132"/>
                  <a:gd name="connsiteY7" fmla="*/ 1206780 h 2310024"/>
                  <a:gd name="connsiteX0" fmla="*/ 3013192 w 3023132"/>
                  <a:gd name="connsiteY0" fmla="*/ 789337 h 2372377"/>
                  <a:gd name="connsiteX1" fmla="*/ 2088853 w 3023132"/>
                  <a:gd name="connsiteY1" fmla="*/ 242685 h 2372377"/>
                  <a:gd name="connsiteX2" fmla="*/ 766949 w 3023132"/>
                  <a:gd name="connsiteY2" fmla="*/ 93598 h 2372377"/>
                  <a:gd name="connsiteX3" fmla="*/ 150723 w 3023132"/>
                  <a:gd name="connsiteY3" fmla="*/ 799276 h 2372377"/>
                  <a:gd name="connsiteX4" fmla="*/ 120906 w 3023132"/>
                  <a:gd name="connsiteY4" fmla="*/ 1733554 h 2372377"/>
                  <a:gd name="connsiteX5" fmla="*/ 816645 w 3023132"/>
                  <a:gd name="connsiteY5" fmla="*/ 2310024 h 2372377"/>
                  <a:gd name="connsiteX6" fmla="*/ 2168366 w 3023132"/>
                  <a:gd name="connsiteY6" fmla="*/ 2021789 h 2372377"/>
                  <a:gd name="connsiteX7" fmla="*/ 3023132 w 3023132"/>
                  <a:gd name="connsiteY7" fmla="*/ 1206780 h 2372377"/>
                  <a:gd name="connsiteX0" fmla="*/ 3013192 w 3023132"/>
                  <a:gd name="connsiteY0" fmla="*/ 789337 h 2324578"/>
                  <a:gd name="connsiteX1" fmla="*/ 2088853 w 3023132"/>
                  <a:gd name="connsiteY1" fmla="*/ 242685 h 2324578"/>
                  <a:gd name="connsiteX2" fmla="*/ 766949 w 3023132"/>
                  <a:gd name="connsiteY2" fmla="*/ 93598 h 2324578"/>
                  <a:gd name="connsiteX3" fmla="*/ 150723 w 3023132"/>
                  <a:gd name="connsiteY3" fmla="*/ 799276 h 2324578"/>
                  <a:gd name="connsiteX4" fmla="*/ 120906 w 3023132"/>
                  <a:gd name="connsiteY4" fmla="*/ 1733554 h 2324578"/>
                  <a:gd name="connsiteX5" fmla="*/ 816645 w 3023132"/>
                  <a:gd name="connsiteY5" fmla="*/ 2310024 h 2324578"/>
                  <a:gd name="connsiteX6" fmla="*/ 2168366 w 3023132"/>
                  <a:gd name="connsiteY6" fmla="*/ 2021789 h 2324578"/>
                  <a:gd name="connsiteX7" fmla="*/ 3023132 w 3023132"/>
                  <a:gd name="connsiteY7" fmla="*/ 1206780 h 2324578"/>
                  <a:gd name="connsiteX0" fmla="*/ 2996381 w 3006321"/>
                  <a:gd name="connsiteY0" fmla="*/ 789337 h 2324578"/>
                  <a:gd name="connsiteX1" fmla="*/ 2072042 w 3006321"/>
                  <a:gd name="connsiteY1" fmla="*/ 242685 h 2324578"/>
                  <a:gd name="connsiteX2" fmla="*/ 750138 w 3006321"/>
                  <a:gd name="connsiteY2" fmla="*/ 93598 h 2324578"/>
                  <a:gd name="connsiteX3" fmla="*/ 133912 w 3006321"/>
                  <a:gd name="connsiteY3" fmla="*/ 799276 h 2324578"/>
                  <a:gd name="connsiteX4" fmla="*/ 104095 w 3006321"/>
                  <a:gd name="connsiteY4" fmla="*/ 1733554 h 2324578"/>
                  <a:gd name="connsiteX5" fmla="*/ 799834 w 3006321"/>
                  <a:gd name="connsiteY5" fmla="*/ 2310024 h 2324578"/>
                  <a:gd name="connsiteX6" fmla="*/ 2151555 w 3006321"/>
                  <a:gd name="connsiteY6" fmla="*/ 2021789 h 2324578"/>
                  <a:gd name="connsiteX7" fmla="*/ 3006321 w 3006321"/>
                  <a:gd name="connsiteY7" fmla="*/ 1206780 h 2324578"/>
                  <a:gd name="connsiteX0" fmla="*/ 3094428 w 3104368"/>
                  <a:gd name="connsiteY0" fmla="*/ 742628 h 2277869"/>
                  <a:gd name="connsiteX1" fmla="*/ 2170089 w 3104368"/>
                  <a:gd name="connsiteY1" fmla="*/ 195976 h 2277869"/>
                  <a:gd name="connsiteX2" fmla="*/ 848185 w 3104368"/>
                  <a:gd name="connsiteY2" fmla="*/ 46889 h 2277869"/>
                  <a:gd name="connsiteX3" fmla="*/ 92811 w 3104368"/>
                  <a:gd name="connsiteY3" fmla="*/ 961289 h 2277869"/>
                  <a:gd name="connsiteX4" fmla="*/ 202142 w 3104368"/>
                  <a:gd name="connsiteY4" fmla="*/ 1686845 h 2277869"/>
                  <a:gd name="connsiteX5" fmla="*/ 897881 w 3104368"/>
                  <a:gd name="connsiteY5" fmla="*/ 2263315 h 2277869"/>
                  <a:gd name="connsiteX6" fmla="*/ 2249602 w 3104368"/>
                  <a:gd name="connsiteY6" fmla="*/ 1975080 h 2277869"/>
                  <a:gd name="connsiteX7" fmla="*/ 3104368 w 3104368"/>
                  <a:gd name="connsiteY7" fmla="*/ 1160071 h 2277869"/>
                  <a:gd name="connsiteX0" fmla="*/ 3004868 w 3014808"/>
                  <a:gd name="connsiteY0" fmla="*/ 742628 h 2277869"/>
                  <a:gd name="connsiteX1" fmla="*/ 2080529 w 3014808"/>
                  <a:gd name="connsiteY1" fmla="*/ 195976 h 2277869"/>
                  <a:gd name="connsiteX2" fmla="*/ 758625 w 3014808"/>
                  <a:gd name="connsiteY2" fmla="*/ 46889 h 2277869"/>
                  <a:gd name="connsiteX3" fmla="*/ 3251 w 3014808"/>
                  <a:gd name="connsiteY3" fmla="*/ 961289 h 2277869"/>
                  <a:gd name="connsiteX4" fmla="*/ 112582 w 3014808"/>
                  <a:gd name="connsiteY4" fmla="*/ 1686845 h 2277869"/>
                  <a:gd name="connsiteX5" fmla="*/ 808321 w 3014808"/>
                  <a:gd name="connsiteY5" fmla="*/ 2263315 h 2277869"/>
                  <a:gd name="connsiteX6" fmla="*/ 2160042 w 3014808"/>
                  <a:gd name="connsiteY6" fmla="*/ 1975080 h 2277869"/>
                  <a:gd name="connsiteX7" fmla="*/ 3014808 w 3014808"/>
                  <a:gd name="connsiteY7" fmla="*/ 1160071 h 2277869"/>
                  <a:gd name="connsiteX0" fmla="*/ 3009114 w 3019054"/>
                  <a:gd name="connsiteY0" fmla="*/ 742628 h 2224852"/>
                  <a:gd name="connsiteX1" fmla="*/ 2084775 w 3019054"/>
                  <a:gd name="connsiteY1" fmla="*/ 195976 h 2224852"/>
                  <a:gd name="connsiteX2" fmla="*/ 762871 w 3019054"/>
                  <a:gd name="connsiteY2" fmla="*/ 46889 h 2224852"/>
                  <a:gd name="connsiteX3" fmla="*/ 7497 w 3019054"/>
                  <a:gd name="connsiteY3" fmla="*/ 961289 h 2224852"/>
                  <a:gd name="connsiteX4" fmla="*/ 116828 w 3019054"/>
                  <a:gd name="connsiteY4" fmla="*/ 1686845 h 2224852"/>
                  <a:gd name="connsiteX5" fmla="*/ 931837 w 3019054"/>
                  <a:gd name="connsiteY5" fmla="*/ 2213619 h 2224852"/>
                  <a:gd name="connsiteX6" fmla="*/ 2164288 w 3019054"/>
                  <a:gd name="connsiteY6" fmla="*/ 1975080 h 2224852"/>
                  <a:gd name="connsiteX7" fmla="*/ 3019054 w 3019054"/>
                  <a:gd name="connsiteY7" fmla="*/ 1160071 h 2224852"/>
                  <a:gd name="connsiteX0" fmla="*/ 3087324 w 3097264"/>
                  <a:gd name="connsiteY0" fmla="*/ 742628 h 1995952"/>
                  <a:gd name="connsiteX1" fmla="*/ 2162985 w 3097264"/>
                  <a:gd name="connsiteY1" fmla="*/ 195976 h 1995952"/>
                  <a:gd name="connsiteX2" fmla="*/ 841081 w 3097264"/>
                  <a:gd name="connsiteY2" fmla="*/ 46889 h 1995952"/>
                  <a:gd name="connsiteX3" fmla="*/ 85707 w 3097264"/>
                  <a:gd name="connsiteY3" fmla="*/ 961289 h 1995952"/>
                  <a:gd name="connsiteX4" fmla="*/ 195038 w 3097264"/>
                  <a:gd name="connsiteY4" fmla="*/ 1686845 h 1995952"/>
                  <a:gd name="connsiteX5" fmla="*/ 2242498 w 3097264"/>
                  <a:gd name="connsiteY5" fmla="*/ 1975080 h 1995952"/>
                  <a:gd name="connsiteX6" fmla="*/ 3097264 w 3097264"/>
                  <a:gd name="connsiteY6" fmla="*/ 1160071 h 1995952"/>
                  <a:gd name="connsiteX0" fmla="*/ 3004777 w 3014717"/>
                  <a:gd name="connsiteY0" fmla="*/ 742628 h 2083857"/>
                  <a:gd name="connsiteX1" fmla="*/ 2080438 w 3014717"/>
                  <a:gd name="connsiteY1" fmla="*/ 195976 h 2083857"/>
                  <a:gd name="connsiteX2" fmla="*/ 758534 w 3014717"/>
                  <a:gd name="connsiteY2" fmla="*/ 46889 h 2083857"/>
                  <a:gd name="connsiteX3" fmla="*/ 3160 w 3014717"/>
                  <a:gd name="connsiteY3" fmla="*/ 961289 h 2083857"/>
                  <a:gd name="connsiteX4" fmla="*/ 559752 w 3014717"/>
                  <a:gd name="connsiteY4" fmla="*/ 1965141 h 2083857"/>
                  <a:gd name="connsiteX5" fmla="*/ 2159951 w 3014717"/>
                  <a:gd name="connsiteY5" fmla="*/ 1975080 h 2083857"/>
                  <a:gd name="connsiteX6" fmla="*/ 3014717 w 3014717"/>
                  <a:gd name="connsiteY6" fmla="*/ 1160071 h 2083857"/>
                  <a:gd name="connsiteX0" fmla="*/ 3004777 w 3014717"/>
                  <a:gd name="connsiteY0" fmla="*/ 807502 h 2148731"/>
                  <a:gd name="connsiteX1" fmla="*/ 2080438 w 3014717"/>
                  <a:gd name="connsiteY1" fmla="*/ 260850 h 2148731"/>
                  <a:gd name="connsiteX2" fmla="*/ 758534 w 3014717"/>
                  <a:gd name="connsiteY2" fmla="*/ 111763 h 2148731"/>
                  <a:gd name="connsiteX3" fmla="*/ 3160 w 3014717"/>
                  <a:gd name="connsiteY3" fmla="*/ 1026163 h 2148731"/>
                  <a:gd name="connsiteX4" fmla="*/ 559752 w 3014717"/>
                  <a:gd name="connsiteY4" fmla="*/ 2030015 h 2148731"/>
                  <a:gd name="connsiteX5" fmla="*/ 2159951 w 3014717"/>
                  <a:gd name="connsiteY5" fmla="*/ 2039954 h 2148731"/>
                  <a:gd name="connsiteX6" fmla="*/ 3014717 w 3014717"/>
                  <a:gd name="connsiteY6" fmla="*/ 1224945 h 2148731"/>
                  <a:gd name="connsiteX0" fmla="*/ 3008958 w 3018898"/>
                  <a:gd name="connsiteY0" fmla="*/ 807502 h 2164376"/>
                  <a:gd name="connsiteX1" fmla="*/ 2084619 w 3018898"/>
                  <a:gd name="connsiteY1" fmla="*/ 260850 h 2164376"/>
                  <a:gd name="connsiteX2" fmla="*/ 762715 w 3018898"/>
                  <a:gd name="connsiteY2" fmla="*/ 111763 h 2164376"/>
                  <a:gd name="connsiteX3" fmla="*/ 7341 w 3018898"/>
                  <a:gd name="connsiteY3" fmla="*/ 1026163 h 2164376"/>
                  <a:gd name="connsiteX4" fmla="*/ 563933 w 3018898"/>
                  <a:gd name="connsiteY4" fmla="*/ 2030015 h 2164376"/>
                  <a:gd name="connsiteX5" fmla="*/ 2164132 w 3018898"/>
                  <a:gd name="connsiteY5" fmla="*/ 2039954 h 2164376"/>
                  <a:gd name="connsiteX6" fmla="*/ 3018898 w 3018898"/>
                  <a:gd name="connsiteY6" fmla="*/ 1224945 h 2164376"/>
                  <a:gd name="connsiteX0" fmla="*/ 3008958 w 3018898"/>
                  <a:gd name="connsiteY0" fmla="*/ 796833 h 2153707"/>
                  <a:gd name="connsiteX1" fmla="*/ 2074680 w 3018898"/>
                  <a:gd name="connsiteY1" fmla="*/ 101094 h 2153707"/>
                  <a:gd name="connsiteX2" fmla="*/ 762715 w 3018898"/>
                  <a:gd name="connsiteY2" fmla="*/ 101094 h 2153707"/>
                  <a:gd name="connsiteX3" fmla="*/ 7341 w 3018898"/>
                  <a:gd name="connsiteY3" fmla="*/ 1015494 h 2153707"/>
                  <a:gd name="connsiteX4" fmla="*/ 563933 w 3018898"/>
                  <a:gd name="connsiteY4" fmla="*/ 2019346 h 2153707"/>
                  <a:gd name="connsiteX5" fmla="*/ 2164132 w 3018898"/>
                  <a:gd name="connsiteY5" fmla="*/ 2029285 h 2153707"/>
                  <a:gd name="connsiteX6" fmla="*/ 3018898 w 3018898"/>
                  <a:gd name="connsiteY6" fmla="*/ 1214276 h 2153707"/>
                  <a:gd name="connsiteX0" fmla="*/ 3004936 w 3014876"/>
                  <a:gd name="connsiteY0" fmla="*/ 796833 h 2087139"/>
                  <a:gd name="connsiteX1" fmla="*/ 2070658 w 3014876"/>
                  <a:gd name="connsiteY1" fmla="*/ 101094 h 2087139"/>
                  <a:gd name="connsiteX2" fmla="*/ 758693 w 3014876"/>
                  <a:gd name="connsiteY2" fmla="*/ 101094 h 2087139"/>
                  <a:gd name="connsiteX3" fmla="*/ 3319 w 3014876"/>
                  <a:gd name="connsiteY3" fmla="*/ 1015494 h 2087139"/>
                  <a:gd name="connsiteX4" fmla="*/ 559911 w 3014876"/>
                  <a:gd name="connsiteY4" fmla="*/ 2019346 h 2087139"/>
                  <a:gd name="connsiteX5" fmla="*/ 2239623 w 3014876"/>
                  <a:gd name="connsiteY5" fmla="*/ 1910015 h 2087139"/>
                  <a:gd name="connsiteX6" fmla="*/ 3014876 w 3014876"/>
                  <a:gd name="connsiteY6" fmla="*/ 1214276 h 2087139"/>
                  <a:gd name="connsiteX0" fmla="*/ 3004936 w 3014876"/>
                  <a:gd name="connsiteY0" fmla="*/ 796833 h 2101374"/>
                  <a:gd name="connsiteX1" fmla="*/ 2070658 w 3014876"/>
                  <a:gd name="connsiteY1" fmla="*/ 101094 h 2101374"/>
                  <a:gd name="connsiteX2" fmla="*/ 758693 w 3014876"/>
                  <a:gd name="connsiteY2" fmla="*/ 101094 h 2101374"/>
                  <a:gd name="connsiteX3" fmla="*/ 3319 w 3014876"/>
                  <a:gd name="connsiteY3" fmla="*/ 1015494 h 2101374"/>
                  <a:gd name="connsiteX4" fmla="*/ 559911 w 3014876"/>
                  <a:gd name="connsiteY4" fmla="*/ 2019346 h 2101374"/>
                  <a:gd name="connsiteX5" fmla="*/ 2239623 w 3014876"/>
                  <a:gd name="connsiteY5" fmla="*/ 1910015 h 2101374"/>
                  <a:gd name="connsiteX6" fmla="*/ 3014876 w 3014876"/>
                  <a:gd name="connsiteY6" fmla="*/ 1214276 h 2101374"/>
                  <a:gd name="connsiteX0" fmla="*/ 3014876 w 3014876"/>
                  <a:gd name="connsiteY0" fmla="*/ 1219033 h 2126009"/>
                  <a:gd name="connsiteX1" fmla="*/ 2070658 w 3014876"/>
                  <a:gd name="connsiteY1" fmla="*/ 125729 h 2126009"/>
                  <a:gd name="connsiteX2" fmla="*/ 758693 w 3014876"/>
                  <a:gd name="connsiteY2" fmla="*/ 125729 h 2126009"/>
                  <a:gd name="connsiteX3" fmla="*/ 3319 w 3014876"/>
                  <a:gd name="connsiteY3" fmla="*/ 1040129 h 2126009"/>
                  <a:gd name="connsiteX4" fmla="*/ 559911 w 3014876"/>
                  <a:gd name="connsiteY4" fmla="*/ 2043981 h 2126009"/>
                  <a:gd name="connsiteX5" fmla="*/ 2239623 w 3014876"/>
                  <a:gd name="connsiteY5" fmla="*/ 1934650 h 2126009"/>
                  <a:gd name="connsiteX6" fmla="*/ 3014876 w 3014876"/>
                  <a:gd name="connsiteY6" fmla="*/ 1238911 h 2126009"/>
                  <a:gd name="connsiteX0" fmla="*/ 3014876 w 3024816"/>
                  <a:gd name="connsiteY0" fmla="*/ 1219033 h 2116928"/>
                  <a:gd name="connsiteX1" fmla="*/ 2070658 w 3024816"/>
                  <a:gd name="connsiteY1" fmla="*/ 125729 h 2116928"/>
                  <a:gd name="connsiteX2" fmla="*/ 758693 w 3024816"/>
                  <a:gd name="connsiteY2" fmla="*/ 125729 h 2116928"/>
                  <a:gd name="connsiteX3" fmla="*/ 3319 w 3024816"/>
                  <a:gd name="connsiteY3" fmla="*/ 1040129 h 2116928"/>
                  <a:gd name="connsiteX4" fmla="*/ 559911 w 3024816"/>
                  <a:gd name="connsiteY4" fmla="*/ 2043981 h 2116928"/>
                  <a:gd name="connsiteX5" fmla="*/ 2239623 w 3024816"/>
                  <a:gd name="connsiteY5" fmla="*/ 1934650 h 2116928"/>
                  <a:gd name="connsiteX6" fmla="*/ 3024816 w 3024816"/>
                  <a:gd name="connsiteY6" fmla="*/ 1099763 h 2116928"/>
                  <a:gd name="connsiteX0" fmla="*/ 3012185 w 3022125"/>
                  <a:gd name="connsiteY0" fmla="*/ 1219033 h 2116928"/>
                  <a:gd name="connsiteX1" fmla="*/ 2067967 w 3022125"/>
                  <a:gd name="connsiteY1" fmla="*/ 125729 h 2116928"/>
                  <a:gd name="connsiteX2" fmla="*/ 756002 w 3022125"/>
                  <a:gd name="connsiteY2" fmla="*/ 125729 h 2116928"/>
                  <a:gd name="connsiteX3" fmla="*/ 628 w 3022125"/>
                  <a:gd name="connsiteY3" fmla="*/ 1040129 h 2116928"/>
                  <a:gd name="connsiteX4" fmla="*/ 557220 w 3022125"/>
                  <a:gd name="connsiteY4" fmla="*/ 2043981 h 2116928"/>
                  <a:gd name="connsiteX5" fmla="*/ 2236932 w 3022125"/>
                  <a:gd name="connsiteY5" fmla="*/ 1934650 h 2116928"/>
                  <a:gd name="connsiteX6" fmla="*/ 3022125 w 3022125"/>
                  <a:gd name="connsiteY6" fmla="*/ 1099763 h 2116928"/>
                  <a:gd name="connsiteX0" fmla="*/ 3011859 w 3021799"/>
                  <a:gd name="connsiteY0" fmla="*/ 1219033 h 2132387"/>
                  <a:gd name="connsiteX1" fmla="*/ 2067641 w 3021799"/>
                  <a:gd name="connsiteY1" fmla="*/ 125729 h 2132387"/>
                  <a:gd name="connsiteX2" fmla="*/ 755676 w 3021799"/>
                  <a:gd name="connsiteY2" fmla="*/ 125729 h 2132387"/>
                  <a:gd name="connsiteX3" fmla="*/ 302 w 3021799"/>
                  <a:gd name="connsiteY3" fmla="*/ 1040129 h 2132387"/>
                  <a:gd name="connsiteX4" fmla="*/ 686103 w 3021799"/>
                  <a:gd name="connsiteY4" fmla="*/ 2063860 h 2132387"/>
                  <a:gd name="connsiteX5" fmla="*/ 2236606 w 3021799"/>
                  <a:gd name="connsiteY5" fmla="*/ 1934650 h 2132387"/>
                  <a:gd name="connsiteX6" fmla="*/ 3021799 w 3021799"/>
                  <a:gd name="connsiteY6" fmla="*/ 1099763 h 2132387"/>
                  <a:gd name="connsiteX0" fmla="*/ 3011950 w 3021890"/>
                  <a:gd name="connsiteY0" fmla="*/ 1219033 h 2119146"/>
                  <a:gd name="connsiteX1" fmla="*/ 2067732 w 3021890"/>
                  <a:gd name="connsiteY1" fmla="*/ 125729 h 2119146"/>
                  <a:gd name="connsiteX2" fmla="*/ 755767 w 3021890"/>
                  <a:gd name="connsiteY2" fmla="*/ 125729 h 2119146"/>
                  <a:gd name="connsiteX3" fmla="*/ 393 w 3021890"/>
                  <a:gd name="connsiteY3" fmla="*/ 1040129 h 2119146"/>
                  <a:gd name="connsiteX4" fmla="*/ 686194 w 3021890"/>
                  <a:gd name="connsiteY4" fmla="*/ 2063860 h 2119146"/>
                  <a:gd name="connsiteX5" fmla="*/ 2236697 w 3021890"/>
                  <a:gd name="connsiteY5" fmla="*/ 1934650 h 2119146"/>
                  <a:gd name="connsiteX6" fmla="*/ 3021890 w 3021890"/>
                  <a:gd name="connsiteY6" fmla="*/ 1099763 h 2119146"/>
                  <a:gd name="connsiteX0" fmla="*/ 3014079 w 3024019"/>
                  <a:gd name="connsiteY0" fmla="*/ 1219033 h 2119146"/>
                  <a:gd name="connsiteX1" fmla="*/ 2069861 w 3024019"/>
                  <a:gd name="connsiteY1" fmla="*/ 125729 h 2119146"/>
                  <a:gd name="connsiteX2" fmla="*/ 757896 w 3024019"/>
                  <a:gd name="connsiteY2" fmla="*/ 125729 h 2119146"/>
                  <a:gd name="connsiteX3" fmla="*/ 2522 w 3024019"/>
                  <a:gd name="connsiteY3" fmla="*/ 1040129 h 2119146"/>
                  <a:gd name="connsiteX4" fmla="*/ 688323 w 3024019"/>
                  <a:gd name="connsiteY4" fmla="*/ 2063860 h 2119146"/>
                  <a:gd name="connsiteX5" fmla="*/ 2238826 w 3024019"/>
                  <a:gd name="connsiteY5" fmla="*/ 1934650 h 2119146"/>
                  <a:gd name="connsiteX6" fmla="*/ 3024019 w 3024019"/>
                  <a:gd name="connsiteY6" fmla="*/ 1099763 h 2119146"/>
                  <a:gd name="connsiteX0" fmla="*/ 3014079 w 3024019"/>
                  <a:gd name="connsiteY0" fmla="*/ 1202156 h 2102269"/>
                  <a:gd name="connsiteX1" fmla="*/ 2069861 w 3024019"/>
                  <a:gd name="connsiteY1" fmla="*/ 108852 h 2102269"/>
                  <a:gd name="connsiteX2" fmla="*/ 757896 w 3024019"/>
                  <a:gd name="connsiteY2" fmla="*/ 108852 h 2102269"/>
                  <a:gd name="connsiteX3" fmla="*/ 2522 w 3024019"/>
                  <a:gd name="connsiteY3" fmla="*/ 1023252 h 2102269"/>
                  <a:gd name="connsiteX4" fmla="*/ 688323 w 3024019"/>
                  <a:gd name="connsiteY4" fmla="*/ 2046983 h 2102269"/>
                  <a:gd name="connsiteX5" fmla="*/ 2238826 w 3024019"/>
                  <a:gd name="connsiteY5" fmla="*/ 1917773 h 2102269"/>
                  <a:gd name="connsiteX6" fmla="*/ 3024019 w 3024019"/>
                  <a:gd name="connsiteY6" fmla="*/ 1082886 h 2102269"/>
                  <a:gd name="connsiteX0" fmla="*/ 3014079 w 3024019"/>
                  <a:gd name="connsiteY0" fmla="*/ 1210497 h 2110610"/>
                  <a:gd name="connsiteX1" fmla="*/ 2069861 w 3024019"/>
                  <a:gd name="connsiteY1" fmla="*/ 117193 h 2110610"/>
                  <a:gd name="connsiteX2" fmla="*/ 757896 w 3024019"/>
                  <a:gd name="connsiteY2" fmla="*/ 117193 h 2110610"/>
                  <a:gd name="connsiteX3" fmla="*/ 2522 w 3024019"/>
                  <a:gd name="connsiteY3" fmla="*/ 1031593 h 2110610"/>
                  <a:gd name="connsiteX4" fmla="*/ 688323 w 3024019"/>
                  <a:gd name="connsiteY4" fmla="*/ 2055324 h 2110610"/>
                  <a:gd name="connsiteX5" fmla="*/ 2238826 w 3024019"/>
                  <a:gd name="connsiteY5" fmla="*/ 1926114 h 2110610"/>
                  <a:gd name="connsiteX6" fmla="*/ 3024019 w 3024019"/>
                  <a:gd name="connsiteY6" fmla="*/ 1091227 h 2110610"/>
                  <a:gd name="connsiteX0" fmla="*/ 3014079 w 3024019"/>
                  <a:gd name="connsiteY0" fmla="*/ 1175205 h 2075318"/>
                  <a:gd name="connsiteX1" fmla="*/ 2159313 w 3024019"/>
                  <a:gd name="connsiteY1" fmla="*/ 181293 h 2075318"/>
                  <a:gd name="connsiteX2" fmla="*/ 757896 w 3024019"/>
                  <a:gd name="connsiteY2" fmla="*/ 81901 h 2075318"/>
                  <a:gd name="connsiteX3" fmla="*/ 2522 w 3024019"/>
                  <a:gd name="connsiteY3" fmla="*/ 996301 h 2075318"/>
                  <a:gd name="connsiteX4" fmla="*/ 688323 w 3024019"/>
                  <a:gd name="connsiteY4" fmla="*/ 2020032 h 2075318"/>
                  <a:gd name="connsiteX5" fmla="*/ 2238826 w 3024019"/>
                  <a:gd name="connsiteY5" fmla="*/ 1890822 h 2075318"/>
                  <a:gd name="connsiteX6" fmla="*/ 3024019 w 3024019"/>
                  <a:gd name="connsiteY6" fmla="*/ 1055935 h 2075318"/>
                  <a:gd name="connsiteX0" fmla="*/ 3014079 w 3024019"/>
                  <a:gd name="connsiteY0" fmla="*/ 1190650 h 2090763"/>
                  <a:gd name="connsiteX1" fmla="*/ 2159313 w 3024019"/>
                  <a:gd name="connsiteY1" fmla="*/ 196738 h 2090763"/>
                  <a:gd name="connsiteX2" fmla="*/ 757896 w 3024019"/>
                  <a:gd name="connsiteY2" fmla="*/ 97346 h 2090763"/>
                  <a:gd name="connsiteX3" fmla="*/ 2522 w 3024019"/>
                  <a:gd name="connsiteY3" fmla="*/ 1011746 h 2090763"/>
                  <a:gd name="connsiteX4" fmla="*/ 688323 w 3024019"/>
                  <a:gd name="connsiteY4" fmla="*/ 2035477 h 2090763"/>
                  <a:gd name="connsiteX5" fmla="*/ 2238826 w 3024019"/>
                  <a:gd name="connsiteY5" fmla="*/ 1906267 h 2090763"/>
                  <a:gd name="connsiteX6" fmla="*/ 3024019 w 3024019"/>
                  <a:gd name="connsiteY6" fmla="*/ 1071380 h 2090763"/>
                  <a:gd name="connsiteX0" fmla="*/ 3004140 w 3024019"/>
                  <a:gd name="connsiteY0" fmla="*/ 869491 h 2057839"/>
                  <a:gd name="connsiteX1" fmla="*/ 2159313 w 3024019"/>
                  <a:gd name="connsiteY1" fmla="*/ 163814 h 2057839"/>
                  <a:gd name="connsiteX2" fmla="*/ 757896 w 3024019"/>
                  <a:gd name="connsiteY2" fmla="*/ 64422 h 2057839"/>
                  <a:gd name="connsiteX3" fmla="*/ 2522 w 3024019"/>
                  <a:gd name="connsiteY3" fmla="*/ 978822 h 2057839"/>
                  <a:gd name="connsiteX4" fmla="*/ 688323 w 3024019"/>
                  <a:gd name="connsiteY4" fmla="*/ 2002553 h 2057839"/>
                  <a:gd name="connsiteX5" fmla="*/ 2238826 w 3024019"/>
                  <a:gd name="connsiteY5" fmla="*/ 1873343 h 2057839"/>
                  <a:gd name="connsiteX6" fmla="*/ 3024019 w 3024019"/>
                  <a:gd name="connsiteY6" fmla="*/ 1038456 h 2057839"/>
                  <a:gd name="connsiteX0" fmla="*/ 3004140 w 3024019"/>
                  <a:gd name="connsiteY0" fmla="*/ 869491 h 2057839"/>
                  <a:gd name="connsiteX1" fmla="*/ 2159313 w 3024019"/>
                  <a:gd name="connsiteY1" fmla="*/ 163814 h 2057839"/>
                  <a:gd name="connsiteX2" fmla="*/ 757896 w 3024019"/>
                  <a:gd name="connsiteY2" fmla="*/ 64422 h 2057839"/>
                  <a:gd name="connsiteX3" fmla="*/ 2522 w 3024019"/>
                  <a:gd name="connsiteY3" fmla="*/ 978822 h 2057839"/>
                  <a:gd name="connsiteX4" fmla="*/ 688323 w 3024019"/>
                  <a:gd name="connsiteY4" fmla="*/ 2002553 h 2057839"/>
                  <a:gd name="connsiteX5" fmla="*/ 2238826 w 3024019"/>
                  <a:gd name="connsiteY5" fmla="*/ 1873343 h 2057839"/>
                  <a:gd name="connsiteX6" fmla="*/ 3024019 w 3024019"/>
                  <a:gd name="connsiteY6" fmla="*/ 1038456 h 2057839"/>
                  <a:gd name="connsiteX0" fmla="*/ 3004140 w 3024019"/>
                  <a:gd name="connsiteY0" fmla="*/ 869491 h 2057839"/>
                  <a:gd name="connsiteX1" fmla="*/ 2159313 w 3024019"/>
                  <a:gd name="connsiteY1" fmla="*/ 163814 h 2057839"/>
                  <a:gd name="connsiteX2" fmla="*/ 757896 w 3024019"/>
                  <a:gd name="connsiteY2" fmla="*/ 64422 h 2057839"/>
                  <a:gd name="connsiteX3" fmla="*/ 2522 w 3024019"/>
                  <a:gd name="connsiteY3" fmla="*/ 978822 h 2057839"/>
                  <a:gd name="connsiteX4" fmla="*/ 688323 w 3024019"/>
                  <a:gd name="connsiteY4" fmla="*/ 2002553 h 2057839"/>
                  <a:gd name="connsiteX5" fmla="*/ 2238826 w 3024019"/>
                  <a:gd name="connsiteY5" fmla="*/ 1873343 h 2057839"/>
                  <a:gd name="connsiteX6" fmla="*/ 3024019 w 3024019"/>
                  <a:gd name="connsiteY6" fmla="*/ 1038456 h 2057839"/>
                  <a:gd name="connsiteX0" fmla="*/ 3004140 w 3024019"/>
                  <a:gd name="connsiteY0" fmla="*/ 869491 h 2057839"/>
                  <a:gd name="connsiteX1" fmla="*/ 2159313 w 3024019"/>
                  <a:gd name="connsiteY1" fmla="*/ 163814 h 2057839"/>
                  <a:gd name="connsiteX2" fmla="*/ 757896 w 3024019"/>
                  <a:gd name="connsiteY2" fmla="*/ 64422 h 2057839"/>
                  <a:gd name="connsiteX3" fmla="*/ 2522 w 3024019"/>
                  <a:gd name="connsiteY3" fmla="*/ 978822 h 2057839"/>
                  <a:gd name="connsiteX4" fmla="*/ 688323 w 3024019"/>
                  <a:gd name="connsiteY4" fmla="*/ 2002553 h 2057839"/>
                  <a:gd name="connsiteX5" fmla="*/ 2238826 w 3024019"/>
                  <a:gd name="connsiteY5" fmla="*/ 1873343 h 2057839"/>
                  <a:gd name="connsiteX6" fmla="*/ 3024019 w 3024019"/>
                  <a:gd name="connsiteY6" fmla="*/ 1038456 h 2057839"/>
                  <a:gd name="connsiteX0" fmla="*/ 3004140 w 3024019"/>
                  <a:gd name="connsiteY0" fmla="*/ 852332 h 2040680"/>
                  <a:gd name="connsiteX1" fmla="*/ 2049982 w 3024019"/>
                  <a:gd name="connsiteY1" fmla="*/ 206289 h 2040680"/>
                  <a:gd name="connsiteX2" fmla="*/ 757896 w 3024019"/>
                  <a:gd name="connsiteY2" fmla="*/ 47263 h 2040680"/>
                  <a:gd name="connsiteX3" fmla="*/ 2522 w 3024019"/>
                  <a:gd name="connsiteY3" fmla="*/ 961663 h 2040680"/>
                  <a:gd name="connsiteX4" fmla="*/ 688323 w 3024019"/>
                  <a:gd name="connsiteY4" fmla="*/ 1985394 h 2040680"/>
                  <a:gd name="connsiteX5" fmla="*/ 2238826 w 3024019"/>
                  <a:gd name="connsiteY5" fmla="*/ 1856184 h 2040680"/>
                  <a:gd name="connsiteX6" fmla="*/ 3024019 w 3024019"/>
                  <a:gd name="connsiteY6" fmla="*/ 1021297 h 2040680"/>
                  <a:gd name="connsiteX0" fmla="*/ 3004140 w 3024019"/>
                  <a:gd name="connsiteY0" fmla="*/ 855559 h 2043907"/>
                  <a:gd name="connsiteX1" fmla="*/ 2049982 w 3024019"/>
                  <a:gd name="connsiteY1" fmla="*/ 209516 h 2043907"/>
                  <a:gd name="connsiteX2" fmla="*/ 757896 w 3024019"/>
                  <a:gd name="connsiteY2" fmla="*/ 50490 h 2043907"/>
                  <a:gd name="connsiteX3" fmla="*/ 2522 w 3024019"/>
                  <a:gd name="connsiteY3" fmla="*/ 964890 h 2043907"/>
                  <a:gd name="connsiteX4" fmla="*/ 688323 w 3024019"/>
                  <a:gd name="connsiteY4" fmla="*/ 1988621 h 2043907"/>
                  <a:gd name="connsiteX5" fmla="*/ 2238826 w 3024019"/>
                  <a:gd name="connsiteY5" fmla="*/ 1859411 h 2043907"/>
                  <a:gd name="connsiteX6" fmla="*/ 3024019 w 3024019"/>
                  <a:gd name="connsiteY6" fmla="*/ 1024524 h 2043907"/>
                  <a:gd name="connsiteX0" fmla="*/ 3004140 w 3024019"/>
                  <a:gd name="connsiteY0" fmla="*/ 861119 h 2049467"/>
                  <a:gd name="connsiteX1" fmla="*/ 2139435 w 3024019"/>
                  <a:gd name="connsiteY1" fmla="*/ 195197 h 2049467"/>
                  <a:gd name="connsiteX2" fmla="*/ 757896 w 3024019"/>
                  <a:gd name="connsiteY2" fmla="*/ 56050 h 2049467"/>
                  <a:gd name="connsiteX3" fmla="*/ 2522 w 3024019"/>
                  <a:gd name="connsiteY3" fmla="*/ 970450 h 2049467"/>
                  <a:gd name="connsiteX4" fmla="*/ 688323 w 3024019"/>
                  <a:gd name="connsiteY4" fmla="*/ 1994181 h 2049467"/>
                  <a:gd name="connsiteX5" fmla="*/ 2238826 w 3024019"/>
                  <a:gd name="connsiteY5" fmla="*/ 1864971 h 2049467"/>
                  <a:gd name="connsiteX6" fmla="*/ 3024019 w 3024019"/>
                  <a:gd name="connsiteY6" fmla="*/ 1030084 h 2049467"/>
                  <a:gd name="connsiteX0" fmla="*/ 3004140 w 3014080"/>
                  <a:gd name="connsiteY0" fmla="*/ 861119 h 2046767"/>
                  <a:gd name="connsiteX1" fmla="*/ 2139435 w 3014080"/>
                  <a:gd name="connsiteY1" fmla="*/ 195197 h 2046767"/>
                  <a:gd name="connsiteX2" fmla="*/ 757896 w 3014080"/>
                  <a:gd name="connsiteY2" fmla="*/ 56050 h 2046767"/>
                  <a:gd name="connsiteX3" fmla="*/ 2522 w 3014080"/>
                  <a:gd name="connsiteY3" fmla="*/ 970450 h 2046767"/>
                  <a:gd name="connsiteX4" fmla="*/ 688323 w 3014080"/>
                  <a:gd name="connsiteY4" fmla="*/ 1994181 h 2046767"/>
                  <a:gd name="connsiteX5" fmla="*/ 2238826 w 3014080"/>
                  <a:gd name="connsiteY5" fmla="*/ 1864971 h 2046767"/>
                  <a:gd name="connsiteX6" fmla="*/ 3014080 w 3014080"/>
                  <a:gd name="connsiteY6" fmla="*/ 1109597 h 2046767"/>
                  <a:gd name="connsiteX0" fmla="*/ 3004140 w 3014080"/>
                  <a:gd name="connsiteY0" fmla="*/ 898399 h 2044290"/>
                  <a:gd name="connsiteX1" fmla="*/ 2139435 w 3014080"/>
                  <a:gd name="connsiteY1" fmla="*/ 192720 h 2044290"/>
                  <a:gd name="connsiteX2" fmla="*/ 757896 w 3014080"/>
                  <a:gd name="connsiteY2" fmla="*/ 53573 h 2044290"/>
                  <a:gd name="connsiteX3" fmla="*/ 2522 w 3014080"/>
                  <a:gd name="connsiteY3" fmla="*/ 967973 h 2044290"/>
                  <a:gd name="connsiteX4" fmla="*/ 688323 w 3014080"/>
                  <a:gd name="connsiteY4" fmla="*/ 1991704 h 2044290"/>
                  <a:gd name="connsiteX5" fmla="*/ 2238826 w 3014080"/>
                  <a:gd name="connsiteY5" fmla="*/ 1862494 h 2044290"/>
                  <a:gd name="connsiteX6" fmla="*/ 3014080 w 3014080"/>
                  <a:gd name="connsiteY6" fmla="*/ 1107120 h 2044290"/>
                  <a:gd name="connsiteX0" fmla="*/ 3004140 w 3014080"/>
                  <a:gd name="connsiteY0" fmla="*/ 898399 h 2044290"/>
                  <a:gd name="connsiteX1" fmla="*/ 2139435 w 3014080"/>
                  <a:gd name="connsiteY1" fmla="*/ 192720 h 2044290"/>
                  <a:gd name="connsiteX2" fmla="*/ 757896 w 3014080"/>
                  <a:gd name="connsiteY2" fmla="*/ 53573 h 2044290"/>
                  <a:gd name="connsiteX3" fmla="*/ 2522 w 3014080"/>
                  <a:gd name="connsiteY3" fmla="*/ 967973 h 2044290"/>
                  <a:gd name="connsiteX4" fmla="*/ 688323 w 3014080"/>
                  <a:gd name="connsiteY4" fmla="*/ 1991704 h 2044290"/>
                  <a:gd name="connsiteX5" fmla="*/ 2238826 w 3014080"/>
                  <a:gd name="connsiteY5" fmla="*/ 1862494 h 2044290"/>
                  <a:gd name="connsiteX6" fmla="*/ 3014080 w 3014080"/>
                  <a:gd name="connsiteY6" fmla="*/ 1107120 h 2044290"/>
                  <a:gd name="connsiteX0" fmla="*/ 3004140 w 3004140"/>
                  <a:gd name="connsiteY0" fmla="*/ 898399 h 2038562"/>
                  <a:gd name="connsiteX1" fmla="*/ 2139435 w 3004140"/>
                  <a:gd name="connsiteY1" fmla="*/ 192720 h 2038562"/>
                  <a:gd name="connsiteX2" fmla="*/ 757896 w 3004140"/>
                  <a:gd name="connsiteY2" fmla="*/ 53573 h 2038562"/>
                  <a:gd name="connsiteX3" fmla="*/ 2522 w 3004140"/>
                  <a:gd name="connsiteY3" fmla="*/ 967973 h 2038562"/>
                  <a:gd name="connsiteX4" fmla="*/ 688323 w 3004140"/>
                  <a:gd name="connsiteY4" fmla="*/ 1991704 h 2038562"/>
                  <a:gd name="connsiteX5" fmla="*/ 2238826 w 3004140"/>
                  <a:gd name="connsiteY5" fmla="*/ 1862494 h 2038562"/>
                  <a:gd name="connsiteX6" fmla="*/ 2994202 w 3004140"/>
                  <a:gd name="connsiteY6" fmla="*/ 1295964 h 2038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04140" h="2038562">
                    <a:moveTo>
                      <a:pt x="3004140" y="898399"/>
                    </a:moveTo>
                    <a:cubicBezTo>
                      <a:pt x="2407792" y="895086"/>
                      <a:pt x="2513809" y="333524"/>
                      <a:pt x="2139435" y="192720"/>
                    </a:cubicBezTo>
                    <a:cubicBezTo>
                      <a:pt x="1765061" y="51916"/>
                      <a:pt x="1114048" y="-75636"/>
                      <a:pt x="757896" y="53573"/>
                    </a:cubicBezTo>
                    <a:cubicBezTo>
                      <a:pt x="401744" y="182782"/>
                      <a:pt x="33996" y="346777"/>
                      <a:pt x="2522" y="967973"/>
                    </a:cubicBezTo>
                    <a:cubicBezTo>
                      <a:pt x="-28952" y="1589169"/>
                      <a:pt x="236093" y="1872434"/>
                      <a:pt x="688323" y="1991704"/>
                    </a:cubicBezTo>
                    <a:cubicBezTo>
                      <a:pt x="1140553" y="2110974"/>
                      <a:pt x="1854513" y="1978451"/>
                      <a:pt x="2238826" y="1862494"/>
                    </a:cubicBezTo>
                    <a:cubicBezTo>
                      <a:pt x="2623139" y="1746537"/>
                      <a:pt x="2262019" y="1339034"/>
                      <a:pt x="2994202" y="1295964"/>
                    </a:cubicBezTo>
                  </a:path>
                </a:pathLst>
              </a:custGeom>
              <a:pattFill prst="pct50">
                <a:fgClr>
                  <a:schemeClr val="bg1">
                    <a:lumMod val="75000"/>
                  </a:schemeClr>
                </a:fgClr>
                <a:bgClr>
                  <a:schemeClr val="bg1"/>
                </a:bgClr>
              </a:patt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09BB625E-EBC1-4BFE-A10B-191CAB676B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71479" y="2652717"/>
                <a:ext cx="0" cy="4653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AB73A777-0FC2-4EAC-A01A-A6982298C4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232815" y="2731753"/>
                <a:ext cx="226570" cy="4370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ADFE322A-AD22-4D9D-A6C3-C61FBBFDAC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30046" y="3150744"/>
                <a:ext cx="492214" cy="3247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9D59B31B-4B3C-4E05-B767-C3C5460321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97224" y="3986325"/>
                <a:ext cx="541146" cy="937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A47E9AEF-267A-4816-96CC-C352BE13E0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63036" y="4153875"/>
                <a:ext cx="318447" cy="3808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7E342352-BABF-4236-AB1D-86AA6CF683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19720" y="4169569"/>
                <a:ext cx="28568" cy="4786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3661C956-1534-4381-93B0-C1F73AD848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9247" y="4130200"/>
                <a:ext cx="80365" cy="4586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0F53F9A8-382F-4419-93DD-F105E5E04C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0618" y="4016806"/>
                <a:ext cx="145975" cy="4586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00695743-D286-47DA-930F-700EFA46C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6593" y="3986325"/>
                <a:ext cx="277118" cy="1824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2A4AAD04-2A16-4B32-AB0C-195DD56F40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51422" y="3281513"/>
                <a:ext cx="406742" cy="21253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371BF5D1-07D3-42CA-9F0C-9747DCFA8C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02243" y="2912860"/>
                <a:ext cx="406742" cy="3467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EDD810F0-3166-42C6-AC89-37BE7D3BA4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8038" y="2714405"/>
                <a:ext cx="196813" cy="49819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57" name="Object 9">
              <a:extLst>
                <a:ext uri="{FF2B5EF4-FFF2-40B4-BE49-F238E27FC236}">
                  <a16:creationId xmlns:a16="http://schemas.microsoft.com/office/drawing/2014/main" id="{9D3A8BA2-7550-4DDF-B1B2-AF798280764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933873" y="2382602"/>
            <a:ext cx="611187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406080" imgH="228600" progId="Equation.DSMT4">
                    <p:embed/>
                  </p:oleObj>
                </mc:Choice>
                <mc:Fallback>
                  <p:oleObj name="Equation" r:id="rId5" imgW="406080" imgH="228600" progId="Equation.DSMT4">
                    <p:embed/>
                    <p:pic>
                      <p:nvPicPr>
                        <p:cNvPr id="57" name="Object 9">
                          <a:extLst>
                            <a:ext uri="{FF2B5EF4-FFF2-40B4-BE49-F238E27FC236}">
                              <a16:creationId xmlns:a16="http://schemas.microsoft.com/office/drawing/2014/main" id="{9D3A8BA2-7550-4DDF-B1B2-AF798280764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33873" y="2382602"/>
                          <a:ext cx="611187" cy="342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" name="Object 9">
              <a:extLst>
                <a:ext uri="{FF2B5EF4-FFF2-40B4-BE49-F238E27FC236}">
                  <a16:creationId xmlns:a16="http://schemas.microsoft.com/office/drawing/2014/main" id="{6955BBED-568A-4D50-BE53-51369A4E1FD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752969" y="3097691"/>
            <a:ext cx="534987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355320" imgH="228600" progId="Equation.DSMT4">
                    <p:embed/>
                  </p:oleObj>
                </mc:Choice>
                <mc:Fallback>
                  <p:oleObj name="Equation" r:id="rId7" imgW="355320" imgH="228600" progId="Equation.DSMT4">
                    <p:embed/>
                    <p:pic>
                      <p:nvPicPr>
                        <p:cNvPr id="58" name="Object 9">
                          <a:extLst>
                            <a:ext uri="{FF2B5EF4-FFF2-40B4-BE49-F238E27FC236}">
                              <a16:creationId xmlns:a16="http://schemas.microsoft.com/office/drawing/2014/main" id="{6955BBED-568A-4D50-BE53-51369A4E1FD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52969" y="3097691"/>
                          <a:ext cx="534987" cy="342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" name="Arrow: Right 60">
              <a:extLst>
                <a:ext uri="{FF2B5EF4-FFF2-40B4-BE49-F238E27FC236}">
                  <a16:creationId xmlns:a16="http://schemas.microsoft.com/office/drawing/2014/main" id="{C84D28D0-3838-4F72-AB46-CF1FE78592AC}"/>
                </a:ext>
              </a:extLst>
            </p:cNvPr>
            <p:cNvSpPr/>
            <p:nvPr/>
          </p:nvSpPr>
          <p:spPr>
            <a:xfrm>
              <a:off x="10110722" y="3424491"/>
              <a:ext cx="1314409" cy="639646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>
                <a:spcBef>
                  <a:spcPct val="20000"/>
                </a:spcBef>
              </a:pPr>
              <a:r>
                <a:rPr lang="en-US" altLang="en-US" sz="1200" dirty="0"/>
                <a:t>Escaping air acceleration Cs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BB62EA3-9432-4F87-B649-DD660FF15359}"/>
                </a:ext>
              </a:extLst>
            </p:cNvPr>
            <p:cNvCxnSpPr>
              <a:cxnSpLocks/>
              <a:stCxn id="44" idx="0"/>
            </p:cNvCxnSpPr>
            <p:nvPr/>
          </p:nvCxnSpPr>
          <p:spPr>
            <a:xfrm flipH="1" flipV="1">
              <a:off x="7072754" y="3511559"/>
              <a:ext cx="2984175" cy="39498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2534D3D-56B3-4F17-82F6-FE81E22D5703}"/>
                </a:ext>
              </a:extLst>
            </p:cNvPr>
            <p:cNvCxnSpPr/>
            <p:nvPr/>
          </p:nvCxnSpPr>
          <p:spPr>
            <a:xfrm flipH="1" flipV="1">
              <a:off x="7072754" y="3930724"/>
              <a:ext cx="2984175" cy="5841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Arrow: Right 64">
              <a:extLst>
                <a:ext uri="{FF2B5EF4-FFF2-40B4-BE49-F238E27FC236}">
                  <a16:creationId xmlns:a16="http://schemas.microsoft.com/office/drawing/2014/main" id="{7FBC747D-CD3F-4076-B06D-A074F2842712}"/>
                </a:ext>
              </a:extLst>
            </p:cNvPr>
            <p:cNvSpPr/>
            <p:nvPr/>
          </p:nvSpPr>
          <p:spPr>
            <a:xfrm flipH="1">
              <a:off x="7039088" y="3500328"/>
              <a:ext cx="414962" cy="234736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>
                <a:spcBef>
                  <a:spcPct val="20000"/>
                </a:spcBef>
              </a:pPr>
              <a:endParaRPr lang="en-US" altLang="en-US" sz="1200" dirty="0"/>
            </a:p>
          </p:txBody>
        </p:sp>
        <p:sp>
          <p:nvSpPr>
            <p:cNvPr id="68" name="Arrow: Right 67">
              <a:extLst>
                <a:ext uri="{FF2B5EF4-FFF2-40B4-BE49-F238E27FC236}">
                  <a16:creationId xmlns:a16="http://schemas.microsoft.com/office/drawing/2014/main" id="{20E351E1-584B-4BDC-A8CC-22B8628F6CFD}"/>
                </a:ext>
              </a:extLst>
            </p:cNvPr>
            <p:cNvSpPr/>
            <p:nvPr/>
          </p:nvSpPr>
          <p:spPr>
            <a:xfrm flipH="1">
              <a:off x="7039088" y="3728057"/>
              <a:ext cx="414962" cy="234736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>
                <a:spcBef>
                  <a:spcPct val="20000"/>
                </a:spcBef>
              </a:pPr>
              <a:endParaRPr lang="en-US" altLang="en-US" sz="1200" dirty="0"/>
            </a:p>
          </p:txBody>
        </p:sp>
        <p:sp>
          <p:nvSpPr>
            <p:cNvPr id="70" name="Arrow: Right 69">
              <a:extLst>
                <a:ext uri="{FF2B5EF4-FFF2-40B4-BE49-F238E27FC236}">
                  <a16:creationId xmlns:a16="http://schemas.microsoft.com/office/drawing/2014/main" id="{DE3317AD-7345-4D0E-B8C8-0D8687E63937}"/>
                </a:ext>
              </a:extLst>
            </p:cNvPr>
            <p:cNvSpPr/>
            <p:nvPr/>
          </p:nvSpPr>
          <p:spPr>
            <a:xfrm flipH="1">
              <a:off x="7696285" y="4777476"/>
              <a:ext cx="1408033" cy="639646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>
                <a:spcBef>
                  <a:spcPct val="20000"/>
                </a:spcBef>
              </a:pPr>
              <a:r>
                <a:rPr lang="en-US" altLang="en-US" sz="1200" dirty="0"/>
                <a:t>Reaction balloon acceleration Co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97DD695-6D0F-45E7-A850-7BFA9878FD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0630" y="3551057"/>
              <a:ext cx="0" cy="374094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75" name="Object 9">
              <a:extLst>
                <a:ext uri="{FF2B5EF4-FFF2-40B4-BE49-F238E27FC236}">
                  <a16:creationId xmlns:a16="http://schemas.microsoft.com/office/drawing/2014/main" id="{F6ADD8FB-BF83-48A5-BD48-5DEABD605B6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783182" y="3613150"/>
            <a:ext cx="230187" cy="247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52280" imgH="164880" progId="Equation.DSMT4">
                    <p:embed/>
                  </p:oleObj>
                </mc:Choice>
                <mc:Fallback>
                  <p:oleObj name="Equation" r:id="rId9" imgW="152280" imgH="164880" progId="Equation.DSMT4">
                    <p:embed/>
                    <p:pic>
                      <p:nvPicPr>
                        <p:cNvPr id="75" name="Object 9">
                          <a:extLst>
                            <a:ext uri="{FF2B5EF4-FFF2-40B4-BE49-F238E27FC236}">
                              <a16:creationId xmlns:a16="http://schemas.microsoft.com/office/drawing/2014/main" id="{F6ADD8FB-BF83-48A5-BD48-5DEABD605B6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83182" y="3613150"/>
                          <a:ext cx="230187" cy="247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1D100E3C-FC0B-4DCD-9AAE-5C2845C39170}"/>
              </a:ext>
            </a:extLst>
          </p:cNvPr>
          <p:cNvSpPr txBox="1"/>
          <p:nvPr/>
        </p:nvSpPr>
        <p:spPr>
          <a:xfrm>
            <a:off x="4455500" y="5614945"/>
            <a:ext cx="4097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dirty="0"/>
              <a:t>Releasing air creates a propulsive reaction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26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196F306-17B6-420E-9D2C-C4B0D7CDF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High-bypass turbofan Engines (triple spool):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CD9D7-BDC0-4330-ADE0-331BA89E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7.4 Gas Turbine Classifications &amp; Configurations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8E759E-FDEA-4A9D-AE26-3A8B91662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575" y="1989131"/>
            <a:ext cx="4701624" cy="37191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29BFF3-F643-460B-864C-0A8103A67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22" y="2426103"/>
            <a:ext cx="5427406" cy="283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113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196F306-17B6-420E-9D2C-C4B0D7CDF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Examples: R</a:t>
            </a:r>
            <a:r>
              <a:rPr lang="en-US" altLang="en-US" dirty="0"/>
              <a:t>amjet (J58 for SR71)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CD9D7-BDC0-4330-ADE0-331BA89E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7.4 Gas Turbine Classifications &amp; Configurations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534786-21E6-4B49-A248-D0ADC4D20C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0" t="3888" r="2229" b="3043"/>
          <a:stretch/>
        </p:blipFill>
        <p:spPr>
          <a:xfrm>
            <a:off x="7534273" y="1558766"/>
            <a:ext cx="4048126" cy="2095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D84F95-777C-4F04-952C-E25AFD1C7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205" y="3845881"/>
            <a:ext cx="2609896" cy="2035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0E7E2E-3657-426B-AAA7-F366DDE35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1" y="3284978"/>
            <a:ext cx="5980420" cy="13156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2160C7-218B-4FC1-B24D-9619D3A1C9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705" y="2016831"/>
            <a:ext cx="5751316" cy="1202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B56FB5-F574-49D9-8B9B-5BB04ACBC9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955" y="4712613"/>
            <a:ext cx="5664816" cy="117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8260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196F306-17B6-420E-9D2C-C4B0D7CDF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Examples: </a:t>
            </a:r>
            <a:r>
              <a:rPr lang="en-US" altLang="en-US" dirty="0"/>
              <a:t>Scramjet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CD9D7-BDC0-4330-ADE0-331BA89E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7.4 Gas Turbine Classifications &amp; Configurations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65CB0B-D910-4AF5-8946-31493E5CAB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2" t="4170" r="2060" b="2704"/>
          <a:stretch/>
        </p:blipFill>
        <p:spPr>
          <a:xfrm>
            <a:off x="6477000" y="2640858"/>
            <a:ext cx="4905375" cy="1914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C7EA9F-DE8E-4E76-9039-38AFF6039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9222" y="2640858"/>
            <a:ext cx="3542377" cy="228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3208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196F306-17B6-420E-9D2C-C4B0D7CDF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Why so many different engines?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CD9D7-BDC0-4330-ADE0-331BA89E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7.4 Gas Turbine Classifications &amp; Configurations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DF1519-2500-41BB-A2DD-A287A537E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32" y="2169933"/>
            <a:ext cx="6118304" cy="35810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D37120-2C80-4183-8054-69FFDDDD6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167" y="2441405"/>
            <a:ext cx="6280833" cy="330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560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196F306-17B6-420E-9D2C-C4B0D7CDF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Why so many different engines?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CD9D7-BDC0-4330-ADE0-331BA89E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7.4 Gas Turbine Classifications &amp; Configurations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00162C-1E1D-4335-8765-EAE7DD019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53" y="2249558"/>
            <a:ext cx="4572237" cy="34587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9148B8-9114-4083-B07E-79A00DF616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83" b="4422"/>
          <a:stretch/>
        </p:blipFill>
        <p:spPr>
          <a:xfrm>
            <a:off x="5782343" y="2166781"/>
            <a:ext cx="4506212" cy="345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772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8A7A78A5-C309-4B4F-8FA5-8E9634BC248E}"/>
              </a:ext>
            </a:extLst>
          </p:cNvPr>
          <p:cNvGrpSpPr>
            <a:grpSpLocks/>
          </p:cNvGrpSpPr>
          <p:nvPr/>
        </p:nvGrpSpPr>
        <p:grpSpPr bwMode="auto">
          <a:xfrm>
            <a:off x="6629401" y="1460996"/>
            <a:ext cx="5033260" cy="3988621"/>
            <a:chOff x="1008" y="1056"/>
            <a:chExt cx="3264" cy="2408"/>
          </a:xfrm>
        </p:grpSpPr>
        <p:pic>
          <p:nvPicPr>
            <p:cNvPr id="5" name="Picture 10" descr="tweedeplaatjeallevliegtuigensamen">
              <a:extLst>
                <a:ext uri="{FF2B5EF4-FFF2-40B4-BE49-F238E27FC236}">
                  <a16:creationId xmlns:a16="http://schemas.microsoft.com/office/drawing/2014/main" id="{9C6F499E-D012-4EC9-B064-E4B52F29DA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58" t="82954" r="2629" b="214"/>
            <a:stretch>
              <a:fillRect/>
            </a:stretch>
          </p:blipFill>
          <p:spPr bwMode="auto">
            <a:xfrm>
              <a:off x="1392" y="1056"/>
              <a:ext cx="1152" cy="7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1" descr="tweedeplaatjeallevliegtuigensamen">
              <a:extLst>
                <a:ext uri="{FF2B5EF4-FFF2-40B4-BE49-F238E27FC236}">
                  <a16:creationId xmlns:a16="http://schemas.microsoft.com/office/drawing/2014/main" id="{18E5F2C4-7AA8-4863-BF77-24FF7D32C3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086" t="63637" r="10858" b="17046"/>
            <a:stretch>
              <a:fillRect/>
            </a:stretch>
          </p:blipFill>
          <p:spPr bwMode="auto">
            <a:xfrm>
              <a:off x="3360" y="1872"/>
              <a:ext cx="912" cy="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2" descr="tweedeplaatjeallevliegtuigensamen">
              <a:extLst>
                <a:ext uri="{FF2B5EF4-FFF2-40B4-BE49-F238E27FC236}">
                  <a16:creationId xmlns:a16="http://schemas.microsoft.com/office/drawing/2014/main" id="{4ED109EA-5D3F-4321-A94A-8294FC4303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909" r="71201" b="19318"/>
            <a:stretch>
              <a:fillRect/>
            </a:stretch>
          </p:blipFill>
          <p:spPr bwMode="auto">
            <a:xfrm>
              <a:off x="1296" y="2677"/>
              <a:ext cx="1104" cy="6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236EA465-1F78-412E-AF0D-A5270180B4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8" y="2736"/>
              <a:ext cx="960" cy="728"/>
              <a:chOff x="960" y="3168"/>
              <a:chExt cx="960" cy="728"/>
            </a:xfrm>
          </p:grpSpPr>
          <p:pic>
            <p:nvPicPr>
              <p:cNvPr id="20" name="Picture 14" descr="tweedeplaatjeallevliegtuigensamen">
                <a:extLst>
                  <a:ext uri="{FF2B5EF4-FFF2-40B4-BE49-F238E27FC236}">
                    <a16:creationId xmlns:a16="http://schemas.microsoft.com/office/drawing/2014/main" id="{8FAFA3F2-C57B-4E9D-BDA9-86F3FCD074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70454" r="41028" b="13637"/>
              <a:stretch>
                <a:fillRect/>
              </a:stretch>
            </p:blipFill>
            <p:spPr bwMode="auto">
              <a:xfrm>
                <a:off x="960" y="3168"/>
                <a:ext cx="960" cy="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Picture 15" descr="tweedeplaatjeallevliegtuigensamen">
                <a:extLst>
                  <a:ext uri="{FF2B5EF4-FFF2-40B4-BE49-F238E27FC236}">
                    <a16:creationId xmlns:a16="http://schemas.microsoft.com/office/drawing/2014/main" id="{D497323C-B8C0-4E00-B19E-22D94A2752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70454" r="62971" b="23863"/>
              <a:stretch>
                <a:fillRect/>
              </a:stretch>
            </p:blipFill>
            <p:spPr bwMode="auto">
              <a:xfrm>
                <a:off x="1008" y="3730"/>
                <a:ext cx="192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" name="Group 16">
              <a:extLst>
                <a:ext uri="{FF2B5EF4-FFF2-40B4-BE49-F238E27FC236}">
                  <a16:creationId xmlns:a16="http://schemas.microsoft.com/office/drawing/2014/main" id="{C6E1D910-6CC4-47E9-8853-8F56295337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" y="1872"/>
              <a:ext cx="1152" cy="738"/>
              <a:chOff x="96" y="2256"/>
              <a:chExt cx="1152" cy="738"/>
            </a:xfrm>
          </p:grpSpPr>
          <p:pic>
            <p:nvPicPr>
              <p:cNvPr id="18" name="Picture 17" descr="tweedeplaatjeallevliegtuigensamen">
                <a:extLst>
                  <a:ext uri="{FF2B5EF4-FFF2-40B4-BE49-F238E27FC236}">
                    <a16:creationId xmlns:a16="http://schemas.microsoft.com/office/drawing/2014/main" id="{242759F5-1B49-48A6-ABF2-60996661C9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83524" r="35542"/>
              <a:stretch>
                <a:fillRect/>
              </a:stretch>
            </p:blipFill>
            <p:spPr bwMode="auto">
              <a:xfrm>
                <a:off x="96" y="2298"/>
                <a:ext cx="1152" cy="6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" name="Picture 18" descr="tweedeplaatjeallevliegtuigensamen">
                <a:extLst>
                  <a:ext uri="{FF2B5EF4-FFF2-40B4-BE49-F238E27FC236}">
                    <a16:creationId xmlns:a16="http://schemas.microsoft.com/office/drawing/2014/main" id="{56676AF1-D597-4539-B657-B19ED89F48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70454" r="62971" b="23863"/>
              <a:stretch>
                <a:fillRect/>
              </a:stretch>
            </p:blipFill>
            <p:spPr bwMode="auto">
              <a:xfrm>
                <a:off x="340" y="2256"/>
                <a:ext cx="668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0" name="Group 19">
              <a:extLst>
                <a:ext uri="{FF2B5EF4-FFF2-40B4-BE49-F238E27FC236}">
                  <a16:creationId xmlns:a16="http://schemas.microsoft.com/office/drawing/2014/main" id="{943267BC-9E2D-46E0-B501-CF7C59BB0A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0" y="1056"/>
              <a:ext cx="1136" cy="723"/>
              <a:chOff x="1344" y="1536"/>
              <a:chExt cx="1136" cy="723"/>
            </a:xfrm>
          </p:grpSpPr>
          <p:pic>
            <p:nvPicPr>
              <p:cNvPr id="16" name="Picture 20" descr="tweedeplaatjeallevliegtuigensamen">
                <a:extLst>
                  <a:ext uri="{FF2B5EF4-FFF2-40B4-BE49-F238E27FC236}">
                    <a16:creationId xmlns:a16="http://schemas.microsoft.com/office/drawing/2014/main" id="{E78EF9AA-2C68-45F8-A2FB-885CB7D5E8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" t="16855" r="67458" b="67165"/>
              <a:stretch>
                <a:fillRect/>
              </a:stretch>
            </p:blipFill>
            <p:spPr bwMode="auto">
              <a:xfrm>
                <a:off x="1344" y="1584"/>
                <a:ext cx="1136" cy="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Picture 21" descr="tweedeplaatjeallevliegtuigensamen">
                <a:extLst>
                  <a:ext uri="{FF2B5EF4-FFF2-40B4-BE49-F238E27FC236}">
                    <a16:creationId xmlns:a16="http://schemas.microsoft.com/office/drawing/2014/main" id="{C88B2FFF-3ED5-484D-B437-A504980611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70454" r="62971" b="23863"/>
              <a:stretch>
                <a:fillRect/>
              </a:stretch>
            </p:blipFill>
            <p:spPr bwMode="auto">
              <a:xfrm>
                <a:off x="1392" y="1536"/>
                <a:ext cx="624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1" name="Group 22">
              <a:extLst>
                <a:ext uri="{FF2B5EF4-FFF2-40B4-BE49-F238E27FC236}">
                  <a16:creationId xmlns:a16="http://schemas.microsoft.com/office/drawing/2014/main" id="{A1BB6674-FBA5-4798-B9FD-6D9D1CE13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6" y="1776"/>
              <a:ext cx="1488" cy="1085"/>
              <a:chOff x="2880" y="768"/>
              <a:chExt cx="1488" cy="1085"/>
            </a:xfrm>
          </p:grpSpPr>
          <p:pic>
            <p:nvPicPr>
              <p:cNvPr id="13" name="Picture 23" descr="tweedeplaatjeallevliegtuigensamen">
                <a:extLst>
                  <a:ext uri="{FF2B5EF4-FFF2-40B4-BE49-F238E27FC236}">
                    <a16:creationId xmlns:a16="http://schemas.microsoft.com/office/drawing/2014/main" id="{6FD3DBB0-81D9-4DC9-98C0-F0733E9BF1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99" t="30681" r="32800" b="46591"/>
              <a:stretch>
                <a:fillRect/>
              </a:stretch>
            </p:blipFill>
            <p:spPr bwMode="auto">
              <a:xfrm>
                <a:off x="3024" y="768"/>
                <a:ext cx="1344" cy="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Picture 24" descr="tweedeplaatjeallevliegtuigensamen">
                <a:extLst>
                  <a:ext uri="{FF2B5EF4-FFF2-40B4-BE49-F238E27FC236}">
                    <a16:creationId xmlns:a16="http://schemas.microsoft.com/office/drawing/2014/main" id="{246FBD21-FE9D-4938-8C4D-4216D239C7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70454" r="62971" b="23863"/>
              <a:stretch>
                <a:fillRect/>
              </a:stretch>
            </p:blipFill>
            <p:spPr bwMode="auto">
              <a:xfrm>
                <a:off x="3732" y="1651"/>
                <a:ext cx="540" cy="2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" name="Picture 25" descr="tweedeplaatjeallevliegtuigensamen">
                <a:extLst>
                  <a:ext uri="{FF2B5EF4-FFF2-40B4-BE49-F238E27FC236}">
                    <a16:creationId xmlns:a16="http://schemas.microsoft.com/office/drawing/2014/main" id="{A85B9B6A-D9DB-4CD5-A10A-D200EEA3DC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70454" r="62971" b="23863"/>
              <a:stretch>
                <a:fillRect/>
              </a:stretch>
            </p:blipFill>
            <p:spPr bwMode="auto">
              <a:xfrm>
                <a:off x="2880" y="816"/>
                <a:ext cx="307" cy="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2" name="Picture 26" descr="tweedeplaatjeallevliegtuigensamen">
              <a:extLst>
                <a:ext uri="{FF2B5EF4-FFF2-40B4-BE49-F238E27FC236}">
                  <a16:creationId xmlns:a16="http://schemas.microsoft.com/office/drawing/2014/main" id="{FF4A4BD7-ED2E-4673-85EC-C49C8C41A2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43" t="70454" r="62971" b="23863"/>
            <a:stretch>
              <a:fillRect/>
            </a:stretch>
          </p:blipFill>
          <p:spPr bwMode="auto">
            <a:xfrm>
              <a:off x="2250" y="1591"/>
              <a:ext cx="192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3F300382-7D09-4881-9A36-3E5A61056377}"/>
              </a:ext>
            </a:extLst>
          </p:cNvPr>
          <p:cNvSpPr/>
          <p:nvPr/>
        </p:nvSpPr>
        <p:spPr>
          <a:xfrm>
            <a:off x="0" y="0"/>
            <a:ext cx="12192001" cy="5946290"/>
          </a:xfrm>
          <a:prstGeom prst="rect">
            <a:avLst/>
          </a:prstGeom>
          <a:gradFill>
            <a:gsLst>
              <a:gs pos="0">
                <a:schemeClr val="tx1">
                  <a:alpha val="85000"/>
                </a:schemeClr>
              </a:gs>
              <a:gs pos="43000">
                <a:schemeClr val="tx1">
                  <a:alpha val="85000"/>
                </a:schemeClr>
              </a:gs>
              <a:gs pos="62000">
                <a:schemeClr val="tx1">
                  <a:alpha val="75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EC4500-9CAE-4470-ABC5-047ECA9A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Lecture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D969-CA0A-44C8-90F3-874B9D536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Bef>
                <a:spcPts val="0"/>
              </a:spcBef>
              <a:buFont typeface="+mj-lt"/>
              <a:buAutoNum type="arabicPeriod" startAt="7"/>
            </a:pPr>
            <a:r>
              <a:rPr lang="en-US" dirty="0">
                <a:solidFill>
                  <a:schemeClr val="bg1"/>
                </a:solidFill>
              </a:rPr>
              <a:t>Preliminary Propulsion Sizing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7.1. Introduction 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7.2. Gas Generators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7.3. Gas Turbine Thermodynamics (Recap)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	7.3.1 Ideal Cycle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	7.3.2 Gas Power &amp; Efficiency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	7.3.3 Real Processes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7.4. Gas Turbine Classifications &amp; Configurations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/>
                </a:solidFill>
              </a:rPr>
              <a:t>7.5. Governing Equations of Gas Turbines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7.6. Engine Scaling techniques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	7.6.1 Piston Engine Scaling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	7.6.2 Propeller Engine Scaling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	7.6.3 Turbojet Engine Scaling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	7.6.4 Effects of Altitude and Velocity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7.7. Engine Manufacturers &amp; Joint Programs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7.8. Future Developments</a:t>
            </a:r>
            <a:endParaRPr lang="en-US" dirty="0">
              <a:solidFill>
                <a:schemeClr val="bg1">
                  <a:lumMod val="75000"/>
                </a:schemeClr>
              </a:solidFill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151520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196F306-17B6-420E-9D2C-C4B0D7CDF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Why so many different engines?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CD9D7-BDC0-4330-ADE0-331BA89E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7.4 Gas Turbine Classifications &amp; Configurations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9608B1-51A4-4502-9011-E620226C3E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42" t="12222" r="1404" b="4005"/>
          <a:stretch/>
        </p:blipFill>
        <p:spPr>
          <a:xfrm>
            <a:off x="2839457" y="2066925"/>
            <a:ext cx="6513085" cy="388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0973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CD9D7-BDC0-4330-ADE0-331BA89E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7.5 Governing Equations of Gas Turbines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75106-4F87-430A-A4FA-CD61EA574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ct val="20000"/>
              </a:spcBef>
              <a:buNone/>
            </a:pPr>
            <a:r>
              <a:rPr lang="en-US" altLang="en-US" dirty="0"/>
              <a:t>Thrust parameters:</a:t>
            </a:r>
          </a:p>
          <a:p>
            <a:r>
              <a:rPr lang="en-US" altLang="en-US" sz="2000" dirty="0"/>
              <a:t>Gross thrust:</a:t>
            </a:r>
          </a:p>
          <a:p>
            <a:endParaRPr lang="en-US" altLang="en-US" sz="2000" dirty="0"/>
          </a:p>
          <a:p>
            <a:endParaRPr lang="en-US" altLang="en-US" sz="2000" dirty="0"/>
          </a:p>
          <a:p>
            <a:r>
              <a:rPr lang="en-US" altLang="en-US" sz="2000" dirty="0"/>
              <a:t>Net thrust:</a:t>
            </a:r>
          </a:p>
          <a:p>
            <a:endParaRPr lang="en-US" altLang="en-US" sz="2000" dirty="0"/>
          </a:p>
          <a:p>
            <a:endParaRPr lang="en-US" altLang="en-US" sz="2000" dirty="0"/>
          </a:p>
          <a:p>
            <a:r>
              <a:rPr lang="en-US" altLang="en-US" sz="2000" dirty="0"/>
              <a:t>Specific thrust:</a:t>
            </a:r>
          </a:p>
          <a:p>
            <a:endParaRPr lang="en-US" altLang="en-US" sz="2000" dirty="0"/>
          </a:p>
          <a:p>
            <a:r>
              <a:rPr lang="en-US" altLang="en-US" sz="2000" dirty="0"/>
              <a:t>Dimensionless metric of thrust:		</a:t>
            </a:r>
            <a:r>
              <a:rPr lang="en-US" altLang="en-US" dirty="0"/>
              <a:t>							</a:t>
            </a:r>
            <a:r>
              <a:rPr lang="en-US" altLang="en-US" sz="2000" dirty="0"/>
              <a:t>		or</a:t>
            </a:r>
          </a:p>
          <a:p>
            <a:pPr marL="0" indent="0">
              <a:buNone/>
            </a:pPr>
            <a:endParaRPr lang="en-US" altLang="en-US" dirty="0"/>
          </a:p>
          <a:p>
            <a:pPr eaLnBrk="1" hangingPunct="1">
              <a:spcBef>
                <a:spcPct val="20000"/>
              </a:spcBef>
            </a:pPr>
            <a:endParaRPr lang="en-US" altLang="en-US" dirty="0"/>
          </a:p>
        </p:txBody>
      </p:sp>
      <p:graphicFrame>
        <p:nvGraphicFramePr>
          <p:cNvPr id="3" name="Object 9">
            <a:extLst>
              <a:ext uri="{FF2B5EF4-FFF2-40B4-BE49-F238E27FC236}">
                <a16:creationId xmlns:a16="http://schemas.microsoft.com/office/drawing/2014/main" id="{23D39B0A-A47E-472E-84B4-0D7BE7FE8C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4379923"/>
              </p:ext>
            </p:extLst>
          </p:nvPr>
        </p:nvGraphicFramePr>
        <p:xfrm>
          <a:off x="5679281" y="2089144"/>
          <a:ext cx="3094038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57400" imgH="279360" progId="Equation.DSMT4">
                  <p:embed/>
                </p:oleObj>
              </mc:Choice>
              <mc:Fallback>
                <p:oleObj name="Equation" r:id="rId3" imgW="2057400" imgH="279360" progId="Equation.DSMT4">
                  <p:embed/>
                  <p:pic>
                    <p:nvPicPr>
                      <p:cNvPr id="3" name="Object 9">
                        <a:extLst>
                          <a:ext uri="{FF2B5EF4-FFF2-40B4-BE49-F238E27FC236}">
                            <a16:creationId xmlns:a16="http://schemas.microsoft.com/office/drawing/2014/main" id="{23D39B0A-A47E-472E-84B4-0D7BE7FE8C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9281" y="2089144"/>
                        <a:ext cx="3094038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">
            <a:extLst>
              <a:ext uri="{FF2B5EF4-FFF2-40B4-BE49-F238E27FC236}">
                <a16:creationId xmlns:a16="http://schemas.microsoft.com/office/drawing/2014/main" id="{478C9BA3-EB37-4957-97BD-31D1FAE080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9200556"/>
              </p:ext>
            </p:extLst>
          </p:nvPr>
        </p:nvGraphicFramePr>
        <p:xfrm>
          <a:off x="5645150" y="3219450"/>
          <a:ext cx="3417888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273040" imgH="279360" progId="Equation.DSMT4">
                  <p:embed/>
                </p:oleObj>
              </mc:Choice>
              <mc:Fallback>
                <p:oleObj name="Equation" r:id="rId5" imgW="2273040" imgH="279360" progId="Equation.DSMT4">
                  <p:embed/>
                  <p:pic>
                    <p:nvPicPr>
                      <p:cNvPr id="9" name="Object 9">
                        <a:extLst>
                          <a:ext uri="{FF2B5EF4-FFF2-40B4-BE49-F238E27FC236}">
                            <a16:creationId xmlns:a16="http://schemas.microsoft.com/office/drawing/2014/main" id="{478C9BA3-EB37-4957-97BD-31D1FAE080A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5150" y="3219450"/>
                        <a:ext cx="3417888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9">
            <a:extLst>
              <a:ext uri="{FF2B5EF4-FFF2-40B4-BE49-F238E27FC236}">
                <a16:creationId xmlns:a16="http://schemas.microsoft.com/office/drawing/2014/main" id="{300B4BFD-73E8-45F9-AFC5-01B1CBDB5E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2495243"/>
              </p:ext>
            </p:extLst>
          </p:nvPr>
        </p:nvGraphicFramePr>
        <p:xfrm>
          <a:off x="5679281" y="4068914"/>
          <a:ext cx="765175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07960" imgH="406080" progId="Equation.DSMT4">
                  <p:embed/>
                </p:oleObj>
              </mc:Choice>
              <mc:Fallback>
                <p:oleObj name="Equation" r:id="rId7" imgW="507960" imgH="406080" progId="Equation.DSMT4">
                  <p:embed/>
                  <p:pic>
                    <p:nvPicPr>
                      <p:cNvPr id="11" name="Object 9">
                        <a:extLst>
                          <a:ext uri="{FF2B5EF4-FFF2-40B4-BE49-F238E27FC236}">
                            <a16:creationId xmlns:a16="http://schemas.microsoft.com/office/drawing/2014/main" id="{300B4BFD-73E8-45F9-AFC5-01B1CBDB5E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9281" y="4068914"/>
                        <a:ext cx="765175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9">
            <a:extLst>
              <a:ext uri="{FF2B5EF4-FFF2-40B4-BE49-F238E27FC236}">
                <a16:creationId xmlns:a16="http://schemas.microsoft.com/office/drawing/2014/main" id="{8C10B44C-0EB5-438E-BC99-9C2823349A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070792"/>
              </p:ext>
            </p:extLst>
          </p:nvPr>
        </p:nvGraphicFramePr>
        <p:xfrm>
          <a:off x="5182393" y="4994433"/>
          <a:ext cx="725488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82400" imgH="368280" progId="Equation.DSMT4">
                  <p:embed/>
                </p:oleObj>
              </mc:Choice>
              <mc:Fallback>
                <p:oleObj name="Equation" r:id="rId9" imgW="482400" imgH="368280" progId="Equation.DSMT4">
                  <p:embed/>
                  <p:pic>
                    <p:nvPicPr>
                      <p:cNvPr id="13" name="Object 9">
                        <a:extLst>
                          <a:ext uri="{FF2B5EF4-FFF2-40B4-BE49-F238E27FC236}">
                            <a16:creationId xmlns:a16="http://schemas.microsoft.com/office/drawing/2014/main" id="{8C10B44C-0EB5-438E-BC99-9C2823349A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2393" y="4994433"/>
                        <a:ext cx="725488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9">
            <a:extLst>
              <a:ext uri="{FF2B5EF4-FFF2-40B4-BE49-F238E27FC236}">
                <a16:creationId xmlns:a16="http://schemas.microsoft.com/office/drawing/2014/main" id="{B47F9167-D825-4FD5-AA98-E2FC304542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7361249"/>
              </p:ext>
            </p:extLst>
          </p:nvPr>
        </p:nvGraphicFramePr>
        <p:xfrm>
          <a:off x="6601618" y="4991093"/>
          <a:ext cx="4778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17160" imgH="355320" progId="Equation.DSMT4">
                  <p:embed/>
                </p:oleObj>
              </mc:Choice>
              <mc:Fallback>
                <p:oleObj name="Equation" r:id="rId11" imgW="317160" imgH="355320" progId="Equation.DSMT4">
                  <p:embed/>
                  <p:pic>
                    <p:nvPicPr>
                      <p:cNvPr id="15" name="Object 9">
                        <a:extLst>
                          <a:ext uri="{FF2B5EF4-FFF2-40B4-BE49-F238E27FC236}">
                            <a16:creationId xmlns:a16="http://schemas.microsoft.com/office/drawing/2014/main" id="{B47F9167-D825-4FD5-AA98-E2FC3045423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1618" y="4991093"/>
                        <a:ext cx="477838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86028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CD9D7-BDC0-4330-ADE0-331BA89E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7.5 Governing Equations of Gas Turbines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75106-4F87-430A-A4FA-CD61EA574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ct val="20000"/>
              </a:spcBef>
              <a:buNone/>
            </a:pPr>
            <a:r>
              <a:rPr lang="en-US" altLang="en-US" dirty="0"/>
              <a:t>Fuel Consumption parameters:</a:t>
            </a:r>
          </a:p>
          <a:p>
            <a:r>
              <a:rPr lang="en-US" altLang="en-US" sz="2000" dirty="0"/>
              <a:t>Specific fuel consumption:</a:t>
            </a:r>
          </a:p>
          <a:p>
            <a:endParaRPr lang="en-US" altLang="en-US" sz="2000" dirty="0"/>
          </a:p>
          <a:p>
            <a:endParaRPr lang="en-US" altLang="en-US" sz="2000" dirty="0"/>
          </a:p>
          <a:p>
            <a:r>
              <a:rPr lang="en-US" altLang="en-US" sz="2000" dirty="0"/>
              <a:t>Dimensionless metric of thrust:		</a:t>
            </a:r>
            <a:r>
              <a:rPr lang="en-US" altLang="en-US" dirty="0"/>
              <a:t>							</a:t>
            </a:r>
            <a:r>
              <a:rPr lang="en-US" altLang="en-US" sz="2000" dirty="0"/>
              <a:t>		or</a:t>
            </a:r>
          </a:p>
          <a:p>
            <a:pPr marL="0" indent="0">
              <a:buNone/>
            </a:pPr>
            <a:endParaRPr lang="en-US" altLang="en-US" dirty="0"/>
          </a:p>
          <a:p>
            <a:pPr eaLnBrk="1" hangingPunct="1">
              <a:spcBef>
                <a:spcPct val="20000"/>
              </a:spcBef>
            </a:pPr>
            <a:endParaRPr lang="en-US" altLang="en-US" dirty="0"/>
          </a:p>
        </p:txBody>
      </p:sp>
      <p:graphicFrame>
        <p:nvGraphicFramePr>
          <p:cNvPr id="3" name="Object 9">
            <a:extLst>
              <a:ext uri="{FF2B5EF4-FFF2-40B4-BE49-F238E27FC236}">
                <a16:creationId xmlns:a16="http://schemas.microsoft.com/office/drawing/2014/main" id="{23D39B0A-A47E-472E-84B4-0D7BE7FE8C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7230811"/>
              </p:ext>
            </p:extLst>
          </p:nvPr>
        </p:nvGraphicFramePr>
        <p:xfrm>
          <a:off x="5299075" y="1987550"/>
          <a:ext cx="22923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23880" imgH="444240" progId="Equation.DSMT4">
                  <p:embed/>
                </p:oleObj>
              </mc:Choice>
              <mc:Fallback>
                <p:oleObj name="Equation" r:id="rId3" imgW="1523880" imgH="444240" progId="Equation.DSMT4">
                  <p:embed/>
                  <p:pic>
                    <p:nvPicPr>
                      <p:cNvPr id="3" name="Object 9">
                        <a:extLst>
                          <a:ext uri="{FF2B5EF4-FFF2-40B4-BE49-F238E27FC236}">
                            <a16:creationId xmlns:a16="http://schemas.microsoft.com/office/drawing/2014/main" id="{23D39B0A-A47E-472E-84B4-0D7BE7FE8C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9075" y="1987550"/>
                        <a:ext cx="2292350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7A35B5D9-7F8B-4D4C-A11D-B791E12879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0991106"/>
              </p:ext>
            </p:extLst>
          </p:nvPr>
        </p:nvGraphicFramePr>
        <p:xfrm>
          <a:off x="4886325" y="3067050"/>
          <a:ext cx="1050925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98400" imgH="482400" progId="Equation.DSMT4">
                  <p:embed/>
                </p:oleObj>
              </mc:Choice>
              <mc:Fallback>
                <p:oleObj name="Equation" r:id="rId5" imgW="698400" imgH="48240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7A35B5D9-7F8B-4D4C-A11D-B791E12879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6325" y="3067050"/>
                        <a:ext cx="1050925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B9776F08-1AE4-4181-8E79-564999D30F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6375962"/>
              </p:ext>
            </p:extLst>
          </p:nvPr>
        </p:nvGraphicFramePr>
        <p:xfrm>
          <a:off x="6648450" y="3066888"/>
          <a:ext cx="706438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69800" imgH="482400" progId="Equation.DSMT4">
                  <p:embed/>
                </p:oleObj>
              </mc:Choice>
              <mc:Fallback>
                <p:oleObj name="Equation" r:id="rId7" imgW="469800" imgH="482400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B9776F08-1AE4-4181-8E79-564999D30F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8450" y="3066888"/>
                        <a:ext cx="706438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82807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752B0-A2C8-47BE-B418-5F992B8DC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7.5 Governing Equations of Gas Turbines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93AC9-1E1F-43A7-A956-B76B13456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Effect of bypass ratio on thrust and thrust specific fuel consumption (TSFC):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801460-FDEC-4AF7-B386-99A41964AE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314" b="5947"/>
          <a:stretch/>
        </p:blipFill>
        <p:spPr>
          <a:xfrm>
            <a:off x="847726" y="2476500"/>
            <a:ext cx="5162550" cy="29204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C23201-A2E3-4CA5-96C8-B1493B235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7050" y="2476500"/>
            <a:ext cx="4943475" cy="3105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757806-0AB9-498A-A98A-1257E2BEE48C}"/>
              </a:ext>
            </a:extLst>
          </p:cNvPr>
          <p:cNvSpPr txBox="1"/>
          <p:nvPr/>
        </p:nvSpPr>
        <p:spPr>
          <a:xfrm>
            <a:off x="942975" y="5396984"/>
            <a:ext cx="506730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R="30950" algn="ctr"/>
            <a:r>
              <a:rPr lang="en-US" u="none" strike="noStrike" baseline="0" dirty="0">
                <a:latin typeface="+mn-lt"/>
              </a:rPr>
              <a:t>Bypass Ratio [-]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4B9428-D658-4C95-8256-31C2238C1D17}"/>
              </a:ext>
            </a:extLst>
          </p:cNvPr>
          <p:cNvSpPr txBox="1"/>
          <p:nvPr/>
        </p:nvSpPr>
        <p:spPr>
          <a:xfrm rot="16200000">
            <a:off x="-834498" y="3974057"/>
            <a:ext cx="336444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R="30950" algn="ctr"/>
            <a:r>
              <a:rPr lang="en-US" u="none" strike="noStrike" baseline="0" dirty="0">
                <a:latin typeface="+mn-lt"/>
              </a:rPr>
              <a:t>Net Thrust [</a:t>
            </a:r>
            <a:r>
              <a:rPr lang="en-US" u="none" strike="noStrike" baseline="0" dirty="0" err="1">
                <a:latin typeface="+mn-lt"/>
              </a:rPr>
              <a:t>kN</a:t>
            </a:r>
            <a:r>
              <a:rPr lang="en-US" dirty="0">
                <a:latin typeface="+mn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967983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CD9D7-BDC0-4330-ADE0-331BA89E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7.1 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75106-4F87-430A-A4FA-CD61EA574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ct val="20000"/>
              </a:spcBef>
              <a:buNone/>
            </a:pPr>
            <a:r>
              <a:rPr lang="en-US" altLang="en-US" dirty="0"/>
              <a:t>Balloon Analogy:</a:t>
            </a:r>
          </a:p>
          <a:p>
            <a:pPr eaLnBrk="1" hangingPunct="1">
              <a:spcBef>
                <a:spcPct val="20000"/>
              </a:spcBef>
            </a:pPr>
            <a:endParaRPr lang="en-US" altLang="en-US" dirty="0"/>
          </a:p>
          <a:p>
            <a:pPr marL="457200" indent="-457200" eaLnBrk="1" hangingPunct="1">
              <a:spcBef>
                <a:spcPts val="0"/>
              </a:spcBef>
              <a:buFont typeface="+mj-lt"/>
              <a:buAutoNum type="arabicPeriod"/>
            </a:pPr>
            <a:endParaRPr lang="en-US" dirty="0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8FC13468-38ED-4A1D-9065-C37E0BA98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3109" y="4564210"/>
            <a:ext cx="995758" cy="978491"/>
          </a:xfrm>
          <a:prstGeom prst="rect">
            <a:avLst/>
          </a:prstGeom>
        </p:spPr>
      </p:pic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3DCEB238-1E44-4817-87A4-5695A03B3983}"/>
              </a:ext>
            </a:extLst>
          </p:cNvPr>
          <p:cNvSpPr/>
          <p:nvPr/>
        </p:nvSpPr>
        <p:spPr>
          <a:xfrm>
            <a:off x="7209713" y="4024803"/>
            <a:ext cx="1570803" cy="489677"/>
          </a:xfrm>
          <a:custGeom>
            <a:avLst/>
            <a:gdLst>
              <a:gd name="connsiteX0" fmla="*/ 1570383 w 1570383"/>
              <a:gd name="connsiteY0" fmla="*/ 437322 h 437322"/>
              <a:gd name="connsiteX1" fmla="*/ 695739 w 1570383"/>
              <a:gd name="connsiteY1" fmla="*/ 228600 h 437322"/>
              <a:gd name="connsiteX2" fmla="*/ 0 w 1570383"/>
              <a:gd name="connsiteY2" fmla="*/ 0 h 437322"/>
              <a:gd name="connsiteX0" fmla="*/ 1570383 w 1570438"/>
              <a:gd name="connsiteY0" fmla="*/ 437322 h 437322"/>
              <a:gd name="connsiteX1" fmla="*/ 695739 w 1570438"/>
              <a:gd name="connsiteY1" fmla="*/ 228600 h 437322"/>
              <a:gd name="connsiteX2" fmla="*/ 0 w 1570438"/>
              <a:gd name="connsiteY2" fmla="*/ 0 h 437322"/>
              <a:gd name="connsiteX0" fmla="*/ 1570383 w 1570438"/>
              <a:gd name="connsiteY0" fmla="*/ 437322 h 437322"/>
              <a:gd name="connsiteX1" fmla="*/ 695739 w 1570438"/>
              <a:gd name="connsiteY1" fmla="*/ 228600 h 437322"/>
              <a:gd name="connsiteX2" fmla="*/ 0 w 1570438"/>
              <a:gd name="connsiteY2" fmla="*/ 0 h 437322"/>
              <a:gd name="connsiteX0" fmla="*/ 1570383 w 1570383"/>
              <a:gd name="connsiteY0" fmla="*/ 437322 h 437322"/>
              <a:gd name="connsiteX1" fmla="*/ 0 w 1570383"/>
              <a:gd name="connsiteY1" fmla="*/ 0 h 437322"/>
              <a:gd name="connsiteX0" fmla="*/ 1570383 w 1570390"/>
              <a:gd name="connsiteY0" fmla="*/ 437322 h 437322"/>
              <a:gd name="connsiteX1" fmla="*/ 0 w 1570390"/>
              <a:gd name="connsiteY1" fmla="*/ 0 h 437322"/>
              <a:gd name="connsiteX0" fmla="*/ 1570383 w 1570390"/>
              <a:gd name="connsiteY0" fmla="*/ 437322 h 437322"/>
              <a:gd name="connsiteX1" fmla="*/ 0 w 1570390"/>
              <a:gd name="connsiteY1" fmla="*/ 0 h 437322"/>
              <a:gd name="connsiteX0" fmla="*/ 1570383 w 1570757"/>
              <a:gd name="connsiteY0" fmla="*/ 437322 h 437322"/>
              <a:gd name="connsiteX1" fmla="*/ 0 w 1570757"/>
              <a:gd name="connsiteY1" fmla="*/ 0 h 437322"/>
              <a:gd name="connsiteX0" fmla="*/ 1570383 w 1570803"/>
              <a:gd name="connsiteY0" fmla="*/ 489677 h 489677"/>
              <a:gd name="connsiteX1" fmla="*/ 0 w 1570803"/>
              <a:gd name="connsiteY1" fmla="*/ 52355 h 489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0803" h="489677">
                <a:moveTo>
                  <a:pt x="1570383" y="489677"/>
                </a:moveTo>
                <a:cubicBezTo>
                  <a:pt x="1593574" y="-580436"/>
                  <a:pt x="652670" y="506242"/>
                  <a:pt x="0" y="52355"/>
                </a:cubicBezTo>
              </a:path>
            </a:pathLst>
          </a:custGeom>
          <a:noFill/>
          <a:ln w="127000" cmpd="dbl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07E2949-6DF6-4C22-BD0D-42FAA3BE173F}"/>
              </a:ext>
            </a:extLst>
          </p:cNvPr>
          <p:cNvGrpSpPr/>
          <p:nvPr/>
        </p:nvGrpSpPr>
        <p:grpSpPr>
          <a:xfrm>
            <a:off x="4743442" y="2126300"/>
            <a:ext cx="4491258" cy="3034520"/>
            <a:chOff x="6933873" y="2382602"/>
            <a:chExt cx="4491258" cy="303452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EE70970-CAD2-4201-B9D3-4CB1F03CFBBA}"/>
                </a:ext>
              </a:extLst>
            </p:cNvPr>
            <p:cNvGrpSpPr/>
            <p:nvPr/>
          </p:nvGrpSpPr>
          <p:grpSpPr>
            <a:xfrm>
              <a:off x="7052789" y="2652658"/>
              <a:ext cx="3004140" cy="2038562"/>
              <a:chOff x="1549088" y="2633280"/>
              <a:chExt cx="3004140" cy="2038562"/>
            </a:xfrm>
          </p:grpSpPr>
          <p:sp>
            <p:nvSpPr>
              <p:cNvPr id="81" name="Arrow: Right 80">
                <a:extLst>
                  <a:ext uri="{FF2B5EF4-FFF2-40B4-BE49-F238E27FC236}">
                    <a16:creationId xmlns:a16="http://schemas.microsoft.com/office/drawing/2014/main" id="{91DE254D-7A75-4C14-8C7A-3959EDCB1FA3}"/>
                  </a:ext>
                </a:extLst>
              </p:cNvPr>
              <p:cNvSpPr/>
              <p:nvPr/>
            </p:nvSpPr>
            <p:spPr>
              <a:xfrm>
                <a:off x="1843331" y="3835006"/>
                <a:ext cx="1264119" cy="630628"/>
              </a:xfrm>
              <a:prstGeom prst="rightArrow">
                <a:avLst/>
              </a:prstGeom>
              <a:solidFill>
                <a:srgbClr val="97002E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hangingPunct="1">
                  <a:spcBef>
                    <a:spcPct val="20000"/>
                  </a:spcBef>
                </a:pPr>
                <a:endParaRPr lang="en-US" altLang="en-US" sz="1200" dirty="0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B0A17A59-4C9E-495E-87E2-3C4E6FC5BC08}"/>
                  </a:ext>
                </a:extLst>
              </p:cNvPr>
              <p:cNvSpPr/>
              <p:nvPr/>
            </p:nvSpPr>
            <p:spPr>
              <a:xfrm>
                <a:off x="1549088" y="2633280"/>
                <a:ext cx="3004140" cy="2038562"/>
              </a:xfrm>
              <a:custGeom>
                <a:avLst/>
                <a:gdLst>
                  <a:gd name="connsiteX0" fmla="*/ 2892286 w 2902226"/>
                  <a:gd name="connsiteY0" fmla="*/ 695739 h 2216426"/>
                  <a:gd name="connsiteX1" fmla="*/ 1967947 w 2902226"/>
                  <a:gd name="connsiteY1" fmla="*/ 149087 h 2216426"/>
                  <a:gd name="connsiteX2" fmla="*/ 646043 w 2902226"/>
                  <a:gd name="connsiteY2" fmla="*/ 0 h 2216426"/>
                  <a:gd name="connsiteX3" fmla="*/ 29817 w 2902226"/>
                  <a:gd name="connsiteY3" fmla="*/ 705678 h 2216426"/>
                  <a:gd name="connsiteX4" fmla="*/ 0 w 2902226"/>
                  <a:gd name="connsiteY4" fmla="*/ 1639956 h 2216426"/>
                  <a:gd name="connsiteX5" fmla="*/ 695739 w 2902226"/>
                  <a:gd name="connsiteY5" fmla="*/ 2216426 h 2216426"/>
                  <a:gd name="connsiteX6" fmla="*/ 2047460 w 2902226"/>
                  <a:gd name="connsiteY6" fmla="*/ 1928191 h 2216426"/>
                  <a:gd name="connsiteX7" fmla="*/ 2902226 w 2902226"/>
                  <a:gd name="connsiteY7" fmla="*/ 1113182 h 2216426"/>
                  <a:gd name="connsiteX0" fmla="*/ 2892286 w 2902226"/>
                  <a:gd name="connsiteY0" fmla="*/ 727909 h 2248596"/>
                  <a:gd name="connsiteX1" fmla="*/ 1967947 w 2902226"/>
                  <a:gd name="connsiteY1" fmla="*/ 181257 h 2248596"/>
                  <a:gd name="connsiteX2" fmla="*/ 646043 w 2902226"/>
                  <a:gd name="connsiteY2" fmla="*/ 32170 h 2248596"/>
                  <a:gd name="connsiteX3" fmla="*/ 29817 w 2902226"/>
                  <a:gd name="connsiteY3" fmla="*/ 737848 h 2248596"/>
                  <a:gd name="connsiteX4" fmla="*/ 0 w 2902226"/>
                  <a:gd name="connsiteY4" fmla="*/ 1672126 h 2248596"/>
                  <a:gd name="connsiteX5" fmla="*/ 695739 w 2902226"/>
                  <a:gd name="connsiteY5" fmla="*/ 2248596 h 2248596"/>
                  <a:gd name="connsiteX6" fmla="*/ 2047460 w 2902226"/>
                  <a:gd name="connsiteY6" fmla="*/ 1960361 h 2248596"/>
                  <a:gd name="connsiteX7" fmla="*/ 2902226 w 2902226"/>
                  <a:gd name="connsiteY7" fmla="*/ 1145352 h 2248596"/>
                  <a:gd name="connsiteX0" fmla="*/ 2892286 w 2902226"/>
                  <a:gd name="connsiteY0" fmla="*/ 789337 h 2310024"/>
                  <a:gd name="connsiteX1" fmla="*/ 1967947 w 2902226"/>
                  <a:gd name="connsiteY1" fmla="*/ 242685 h 2310024"/>
                  <a:gd name="connsiteX2" fmla="*/ 646043 w 2902226"/>
                  <a:gd name="connsiteY2" fmla="*/ 93598 h 2310024"/>
                  <a:gd name="connsiteX3" fmla="*/ 29817 w 2902226"/>
                  <a:gd name="connsiteY3" fmla="*/ 799276 h 2310024"/>
                  <a:gd name="connsiteX4" fmla="*/ 0 w 2902226"/>
                  <a:gd name="connsiteY4" fmla="*/ 1733554 h 2310024"/>
                  <a:gd name="connsiteX5" fmla="*/ 695739 w 2902226"/>
                  <a:gd name="connsiteY5" fmla="*/ 2310024 h 2310024"/>
                  <a:gd name="connsiteX6" fmla="*/ 2047460 w 2902226"/>
                  <a:gd name="connsiteY6" fmla="*/ 2021789 h 2310024"/>
                  <a:gd name="connsiteX7" fmla="*/ 2902226 w 2902226"/>
                  <a:gd name="connsiteY7" fmla="*/ 1206780 h 2310024"/>
                  <a:gd name="connsiteX0" fmla="*/ 2996380 w 3006320"/>
                  <a:gd name="connsiteY0" fmla="*/ 789337 h 2310024"/>
                  <a:gd name="connsiteX1" fmla="*/ 2072041 w 3006320"/>
                  <a:gd name="connsiteY1" fmla="*/ 242685 h 2310024"/>
                  <a:gd name="connsiteX2" fmla="*/ 750137 w 3006320"/>
                  <a:gd name="connsiteY2" fmla="*/ 93598 h 2310024"/>
                  <a:gd name="connsiteX3" fmla="*/ 133911 w 3006320"/>
                  <a:gd name="connsiteY3" fmla="*/ 799276 h 2310024"/>
                  <a:gd name="connsiteX4" fmla="*/ 104094 w 3006320"/>
                  <a:gd name="connsiteY4" fmla="*/ 1733554 h 2310024"/>
                  <a:gd name="connsiteX5" fmla="*/ 799833 w 3006320"/>
                  <a:gd name="connsiteY5" fmla="*/ 2310024 h 2310024"/>
                  <a:gd name="connsiteX6" fmla="*/ 2151554 w 3006320"/>
                  <a:gd name="connsiteY6" fmla="*/ 2021789 h 2310024"/>
                  <a:gd name="connsiteX7" fmla="*/ 3006320 w 3006320"/>
                  <a:gd name="connsiteY7" fmla="*/ 1206780 h 2310024"/>
                  <a:gd name="connsiteX0" fmla="*/ 3013192 w 3023132"/>
                  <a:gd name="connsiteY0" fmla="*/ 789337 h 2310024"/>
                  <a:gd name="connsiteX1" fmla="*/ 2088853 w 3023132"/>
                  <a:gd name="connsiteY1" fmla="*/ 242685 h 2310024"/>
                  <a:gd name="connsiteX2" fmla="*/ 766949 w 3023132"/>
                  <a:gd name="connsiteY2" fmla="*/ 93598 h 2310024"/>
                  <a:gd name="connsiteX3" fmla="*/ 150723 w 3023132"/>
                  <a:gd name="connsiteY3" fmla="*/ 799276 h 2310024"/>
                  <a:gd name="connsiteX4" fmla="*/ 120906 w 3023132"/>
                  <a:gd name="connsiteY4" fmla="*/ 1733554 h 2310024"/>
                  <a:gd name="connsiteX5" fmla="*/ 816645 w 3023132"/>
                  <a:gd name="connsiteY5" fmla="*/ 2310024 h 2310024"/>
                  <a:gd name="connsiteX6" fmla="*/ 2168366 w 3023132"/>
                  <a:gd name="connsiteY6" fmla="*/ 2021789 h 2310024"/>
                  <a:gd name="connsiteX7" fmla="*/ 3023132 w 3023132"/>
                  <a:gd name="connsiteY7" fmla="*/ 1206780 h 2310024"/>
                  <a:gd name="connsiteX0" fmla="*/ 3013192 w 3023132"/>
                  <a:gd name="connsiteY0" fmla="*/ 789337 h 2372377"/>
                  <a:gd name="connsiteX1" fmla="*/ 2088853 w 3023132"/>
                  <a:gd name="connsiteY1" fmla="*/ 242685 h 2372377"/>
                  <a:gd name="connsiteX2" fmla="*/ 766949 w 3023132"/>
                  <a:gd name="connsiteY2" fmla="*/ 93598 h 2372377"/>
                  <a:gd name="connsiteX3" fmla="*/ 150723 w 3023132"/>
                  <a:gd name="connsiteY3" fmla="*/ 799276 h 2372377"/>
                  <a:gd name="connsiteX4" fmla="*/ 120906 w 3023132"/>
                  <a:gd name="connsiteY4" fmla="*/ 1733554 h 2372377"/>
                  <a:gd name="connsiteX5" fmla="*/ 816645 w 3023132"/>
                  <a:gd name="connsiteY5" fmla="*/ 2310024 h 2372377"/>
                  <a:gd name="connsiteX6" fmla="*/ 2168366 w 3023132"/>
                  <a:gd name="connsiteY6" fmla="*/ 2021789 h 2372377"/>
                  <a:gd name="connsiteX7" fmla="*/ 3023132 w 3023132"/>
                  <a:gd name="connsiteY7" fmla="*/ 1206780 h 2372377"/>
                  <a:gd name="connsiteX0" fmla="*/ 3013192 w 3023132"/>
                  <a:gd name="connsiteY0" fmla="*/ 789337 h 2324578"/>
                  <a:gd name="connsiteX1" fmla="*/ 2088853 w 3023132"/>
                  <a:gd name="connsiteY1" fmla="*/ 242685 h 2324578"/>
                  <a:gd name="connsiteX2" fmla="*/ 766949 w 3023132"/>
                  <a:gd name="connsiteY2" fmla="*/ 93598 h 2324578"/>
                  <a:gd name="connsiteX3" fmla="*/ 150723 w 3023132"/>
                  <a:gd name="connsiteY3" fmla="*/ 799276 h 2324578"/>
                  <a:gd name="connsiteX4" fmla="*/ 120906 w 3023132"/>
                  <a:gd name="connsiteY4" fmla="*/ 1733554 h 2324578"/>
                  <a:gd name="connsiteX5" fmla="*/ 816645 w 3023132"/>
                  <a:gd name="connsiteY5" fmla="*/ 2310024 h 2324578"/>
                  <a:gd name="connsiteX6" fmla="*/ 2168366 w 3023132"/>
                  <a:gd name="connsiteY6" fmla="*/ 2021789 h 2324578"/>
                  <a:gd name="connsiteX7" fmla="*/ 3023132 w 3023132"/>
                  <a:gd name="connsiteY7" fmla="*/ 1206780 h 2324578"/>
                  <a:gd name="connsiteX0" fmla="*/ 2996381 w 3006321"/>
                  <a:gd name="connsiteY0" fmla="*/ 789337 h 2324578"/>
                  <a:gd name="connsiteX1" fmla="*/ 2072042 w 3006321"/>
                  <a:gd name="connsiteY1" fmla="*/ 242685 h 2324578"/>
                  <a:gd name="connsiteX2" fmla="*/ 750138 w 3006321"/>
                  <a:gd name="connsiteY2" fmla="*/ 93598 h 2324578"/>
                  <a:gd name="connsiteX3" fmla="*/ 133912 w 3006321"/>
                  <a:gd name="connsiteY3" fmla="*/ 799276 h 2324578"/>
                  <a:gd name="connsiteX4" fmla="*/ 104095 w 3006321"/>
                  <a:gd name="connsiteY4" fmla="*/ 1733554 h 2324578"/>
                  <a:gd name="connsiteX5" fmla="*/ 799834 w 3006321"/>
                  <a:gd name="connsiteY5" fmla="*/ 2310024 h 2324578"/>
                  <a:gd name="connsiteX6" fmla="*/ 2151555 w 3006321"/>
                  <a:gd name="connsiteY6" fmla="*/ 2021789 h 2324578"/>
                  <a:gd name="connsiteX7" fmla="*/ 3006321 w 3006321"/>
                  <a:gd name="connsiteY7" fmla="*/ 1206780 h 2324578"/>
                  <a:gd name="connsiteX0" fmla="*/ 3094428 w 3104368"/>
                  <a:gd name="connsiteY0" fmla="*/ 742628 h 2277869"/>
                  <a:gd name="connsiteX1" fmla="*/ 2170089 w 3104368"/>
                  <a:gd name="connsiteY1" fmla="*/ 195976 h 2277869"/>
                  <a:gd name="connsiteX2" fmla="*/ 848185 w 3104368"/>
                  <a:gd name="connsiteY2" fmla="*/ 46889 h 2277869"/>
                  <a:gd name="connsiteX3" fmla="*/ 92811 w 3104368"/>
                  <a:gd name="connsiteY3" fmla="*/ 961289 h 2277869"/>
                  <a:gd name="connsiteX4" fmla="*/ 202142 w 3104368"/>
                  <a:gd name="connsiteY4" fmla="*/ 1686845 h 2277869"/>
                  <a:gd name="connsiteX5" fmla="*/ 897881 w 3104368"/>
                  <a:gd name="connsiteY5" fmla="*/ 2263315 h 2277869"/>
                  <a:gd name="connsiteX6" fmla="*/ 2249602 w 3104368"/>
                  <a:gd name="connsiteY6" fmla="*/ 1975080 h 2277869"/>
                  <a:gd name="connsiteX7" fmla="*/ 3104368 w 3104368"/>
                  <a:gd name="connsiteY7" fmla="*/ 1160071 h 2277869"/>
                  <a:gd name="connsiteX0" fmla="*/ 3004868 w 3014808"/>
                  <a:gd name="connsiteY0" fmla="*/ 742628 h 2277869"/>
                  <a:gd name="connsiteX1" fmla="*/ 2080529 w 3014808"/>
                  <a:gd name="connsiteY1" fmla="*/ 195976 h 2277869"/>
                  <a:gd name="connsiteX2" fmla="*/ 758625 w 3014808"/>
                  <a:gd name="connsiteY2" fmla="*/ 46889 h 2277869"/>
                  <a:gd name="connsiteX3" fmla="*/ 3251 w 3014808"/>
                  <a:gd name="connsiteY3" fmla="*/ 961289 h 2277869"/>
                  <a:gd name="connsiteX4" fmla="*/ 112582 w 3014808"/>
                  <a:gd name="connsiteY4" fmla="*/ 1686845 h 2277869"/>
                  <a:gd name="connsiteX5" fmla="*/ 808321 w 3014808"/>
                  <a:gd name="connsiteY5" fmla="*/ 2263315 h 2277869"/>
                  <a:gd name="connsiteX6" fmla="*/ 2160042 w 3014808"/>
                  <a:gd name="connsiteY6" fmla="*/ 1975080 h 2277869"/>
                  <a:gd name="connsiteX7" fmla="*/ 3014808 w 3014808"/>
                  <a:gd name="connsiteY7" fmla="*/ 1160071 h 2277869"/>
                  <a:gd name="connsiteX0" fmla="*/ 3009114 w 3019054"/>
                  <a:gd name="connsiteY0" fmla="*/ 742628 h 2224852"/>
                  <a:gd name="connsiteX1" fmla="*/ 2084775 w 3019054"/>
                  <a:gd name="connsiteY1" fmla="*/ 195976 h 2224852"/>
                  <a:gd name="connsiteX2" fmla="*/ 762871 w 3019054"/>
                  <a:gd name="connsiteY2" fmla="*/ 46889 h 2224852"/>
                  <a:gd name="connsiteX3" fmla="*/ 7497 w 3019054"/>
                  <a:gd name="connsiteY3" fmla="*/ 961289 h 2224852"/>
                  <a:gd name="connsiteX4" fmla="*/ 116828 w 3019054"/>
                  <a:gd name="connsiteY4" fmla="*/ 1686845 h 2224852"/>
                  <a:gd name="connsiteX5" fmla="*/ 931837 w 3019054"/>
                  <a:gd name="connsiteY5" fmla="*/ 2213619 h 2224852"/>
                  <a:gd name="connsiteX6" fmla="*/ 2164288 w 3019054"/>
                  <a:gd name="connsiteY6" fmla="*/ 1975080 h 2224852"/>
                  <a:gd name="connsiteX7" fmla="*/ 3019054 w 3019054"/>
                  <a:gd name="connsiteY7" fmla="*/ 1160071 h 2224852"/>
                  <a:gd name="connsiteX0" fmla="*/ 3087324 w 3097264"/>
                  <a:gd name="connsiteY0" fmla="*/ 742628 h 1995952"/>
                  <a:gd name="connsiteX1" fmla="*/ 2162985 w 3097264"/>
                  <a:gd name="connsiteY1" fmla="*/ 195976 h 1995952"/>
                  <a:gd name="connsiteX2" fmla="*/ 841081 w 3097264"/>
                  <a:gd name="connsiteY2" fmla="*/ 46889 h 1995952"/>
                  <a:gd name="connsiteX3" fmla="*/ 85707 w 3097264"/>
                  <a:gd name="connsiteY3" fmla="*/ 961289 h 1995952"/>
                  <a:gd name="connsiteX4" fmla="*/ 195038 w 3097264"/>
                  <a:gd name="connsiteY4" fmla="*/ 1686845 h 1995952"/>
                  <a:gd name="connsiteX5" fmla="*/ 2242498 w 3097264"/>
                  <a:gd name="connsiteY5" fmla="*/ 1975080 h 1995952"/>
                  <a:gd name="connsiteX6" fmla="*/ 3097264 w 3097264"/>
                  <a:gd name="connsiteY6" fmla="*/ 1160071 h 1995952"/>
                  <a:gd name="connsiteX0" fmla="*/ 3004777 w 3014717"/>
                  <a:gd name="connsiteY0" fmla="*/ 742628 h 2083857"/>
                  <a:gd name="connsiteX1" fmla="*/ 2080438 w 3014717"/>
                  <a:gd name="connsiteY1" fmla="*/ 195976 h 2083857"/>
                  <a:gd name="connsiteX2" fmla="*/ 758534 w 3014717"/>
                  <a:gd name="connsiteY2" fmla="*/ 46889 h 2083857"/>
                  <a:gd name="connsiteX3" fmla="*/ 3160 w 3014717"/>
                  <a:gd name="connsiteY3" fmla="*/ 961289 h 2083857"/>
                  <a:gd name="connsiteX4" fmla="*/ 559752 w 3014717"/>
                  <a:gd name="connsiteY4" fmla="*/ 1965141 h 2083857"/>
                  <a:gd name="connsiteX5" fmla="*/ 2159951 w 3014717"/>
                  <a:gd name="connsiteY5" fmla="*/ 1975080 h 2083857"/>
                  <a:gd name="connsiteX6" fmla="*/ 3014717 w 3014717"/>
                  <a:gd name="connsiteY6" fmla="*/ 1160071 h 2083857"/>
                  <a:gd name="connsiteX0" fmla="*/ 3004777 w 3014717"/>
                  <a:gd name="connsiteY0" fmla="*/ 807502 h 2148731"/>
                  <a:gd name="connsiteX1" fmla="*/ 2080438 w 3014717"/>
                  <a:gd name="connsiteY1" fmla="*/ 260850 h 2148731"/>
                  <a:gd name="connsiteX2" fmla="*/ 758534 w 3014717"/>
                  <a:gd name="connsiteY2" fmla="*/ 111763 h 2148731"/>
                  <a:gd name="connsiteX3" fmla="*/ 3160 w 3014717"/>
                  <a:gd name="connsiteY3" fmla="*/ 1026163 h 2148731"/>
                  <a:gd name="connsiteX4" fmla="*/ 559752 w 3014717"/>
                  <a:gd name="connsiteY4" fmla="*/ 2030015 h 2148731"/>
                  <a:gd name="connsiteX5" fmla="*/ 2159951 w 3014717"/>
                  <a:gd name="connsiteY5" fmla="*/ 2039954 h 2148731"/>
                  <a:gd name="connsiteX6" fmla="*/ 3014717 w 3014717"/>
                  <a:gd name="connsiteY6" fmla="*/ 1224945 h 2148731"/>
                  <a:gd name="connsiteX0" fmla="*/ 3008958 w 3018898"/>
                  <a:gd name="connsiteY0" fmla="*/ 807502 h 2164376"/>
                  <a:gd name="connsiteX1" fmla="*/ 2084619 w 3018898"/>
                  <a:gd name="connsiteY1" fmla="*/ 260850 h 2164376"/>
                  <a:gd name="connsiteX2" fmla="*/ 762715 w 3018898"/>
                  <a:gd name="connsiteY2" fmla="*/ 111763 h 2164376"/>
                  <a:gd name="connsiteX3" fmla="*/ 7341 w 3018898"/>
                  <a:gd name="connsiteY3" fmla="*/ 1026163 h 2164376"/>
                  <a:gd name="connsiteX4" fmla="*/ 563933 w 3018898"/>
                  <a:gd name="connsiteY4" fmla="*/ 2030015 h 2164376"/>
                  <a:gd name="connsiteX5" fmla="*/ 2164132 w 3018898"/>
                  <a:gd name="connsiteY5" fmla="*/ 2039954 h 2164376"/>
                  <a:gd name="connsiteX6" fmla="*/ 3018898 w 3018898"/>
                  <a:gd name="connsiteY6" fmla="*/ 1224945 h 2164376"/>
                  <a:gd name="connsiteX0" fmla="*/ 3008958 w 3018898"/>
                  <a:gd name="connsiteY0" fmla="*/ 796833 h 2153707"/>
                  <a:gd name="connsiteX1" fmla="*/ 2074680 w 3018898"/>
                  <a:gd name="connsiteY1" fmla="*/ 101094 h 2153707"/>
                  <a:gd name="connsiteX2" fmla="*/ 762715 w 3018898"/>
                  <a:gd name="connsiteY2" fmla="*/ 101094 h 2153707"/>
                  <a:gd name="connsiteX3" fmla="*/ 7341 w 3018898"/>
                  <a:gd name="connsiteY3" fmla="*/ 1015494 h 2153707"/>
                  <a:gd name="connsiteX4" fmla="*/ 563933 w 3018898"/>
                  <a:gd name="connsiteY4" fmla="*/ 2019346 h 2153707"/>
                  <a:gd name="connsiteX5" fmla="*/ 2164132 w 3018898"/>
                  <a:gd name="connsiteY5" fmla="*/ 2029285 h 2153707"/>
                  <a:gd name="connsiteX6" fmla="*/ 3018898 w 3018898"/>
                  <a:gd name="connsiteY6" fmla="*/ 1214276 h 2153707"/>
                  <a:gd name="connsiteX0" fmla="*/ 3004936 w 3014876"/>
                  <a:gd name="connsiteY0" fmla="*/ 796833 h 2087139"/>
                  <a:gd name="connsiteX1" fmla="*/ 2070658 w 3014876"/>
                  <a:gd name="connsiteY1" fmla="*/ 101094 h 2087139"/>
                  <a:gd name="connsiteX2" fmla="*/ 758693 w 3014876"/>
                  <a:gd name="connsiteY2" fmla="*/ 101094 h 2087139"/>
                  <a:gd name="connsiteX3" fmla="*/ 3319 w 3014876"/>
                  <a:gd name="connsiteY3" fmla="*/ 1015494 h 2087139"/>
                  <a:gd name="connsiteX4" fmla="*/ 559911 w 3014876"/>
                  <a:gd name="connsiteY4" fmla="*/ 2019346 h 2087139"/>
                  <a:gd name="connsiteX5" fmla="*/ 2239623 w 3014876"/>
                  <a:gd name="connsiteY5" fmla="*/ 1910015 h 2087139"/>
                  <a:gd name="connsiteX6" fmla="*/ 3014876 w 3014876"/>
                  <a:gd name="connsiteY6" fmla="*/ 1214276 h 2087139"/>
                  <a:gd name="connsiteX0" fmla="*/ 3004936 w 3014876"/>
                  <a:gd name="connsiteY0" fmla="*/ 796833 h 2101374"/>
                  <a:gd name="connsiteX1" fmla="*/ 2070658 w 3014876"/>
                  <a:gd name="connsiteY1" fmla="*/ 101094 h 2101374"/>
                  <a:gd name="connsiteX2" fmla="*/ 758693 w 3014876"/>
                  <a:gd name="connsiteY2" fmla="*/ 101094 h 2101374"/>
                  <a:gd name="connsiteX3" fmla="*/ 3319 w 3014876"/>
                  <a:gd name="connsiteY3" fmla="*/ 1015494 h 2101374"/>
                  <a:gd name="connsiteX4" fmla="*/ 559911 w 3014876"/>
                  <a:gd name="connsiteY4" fmla="*/ 2019346 h 2101374"/>
                  <a:gd name="connsiteX5" fmla="*/ 2239623 w 3014876"/>
                  <a:gd name="connsiteY5" fmla="*/ 1910015 h 2101374"/>
                  <a:gd name="connsiteX6" fmla="*/ 3014876 w 3014876"/>
                  <a:gd name="connsiteY6" fmla="*/ 1214276 h 2101374"/>
                  <a:gd name="connsiteX0" fmla="*/ 3014876 w 3014876"/>
                  <a:gd name="connsiteY0" fmla="*/ 1219033 h 2126009"/>
                  <a:gd name="connsiteX1" fmla="*/ 2070658 w 3014876"/>
                  <a:gd name="connsiteY1" fmla="*/ 125729 h 2126009"/>
                  <a:gd name="connsiteX2" fmla="*/ 758693 w 3014876"/>
                  <a:gd name="connsiteY2" fmla="*/ 125729 h 2126009"/>
                  <a:gd name="connsiteX3" fmla="*/ 3319 w 3014876"/>
                  <a:gd name="connsiteY3" fmla="*/ 1040129 h 2126009"/>
                  <a:gd name="connsiteX4" fmla="*/ 559911 w 3014876"/>
                  <a:gd name="connsiteY4" fmla="*/ 2043981 h 2126009"/>
                  <a:gd name="connsiteX5" fmla="*/ 2239623 w 3014876"/>
                  <a:gd name="connsiteY5" fmla="*/ 1934650 h 2126009"/>
                  <a:gd name="connsiteX6" fmla="*/ 3014876 w 3014876"/>
                  <a:gd name="connsiteY6" fmla="*/ 1238911 h 2126009"/>
                  <a:gd name="connsiteX0" fmla="*/ 3014876 w 3024816"/>
                  <a:gd name="connsiteY0" fmla="*/ 1219033 h 2116928"/>
                  <a:gd name="connsiteX1" fmla="*/ 2070658 w 3024816"/>
                  <a:gd name="connsiteY1" fmla="*/ 125729 h 2116928"/>
                  <a:gd name="connsiteX2" fmla="*/ 758693 w 3024816"/>
                  <a:gd name="connsiteY2" fmla="*/ 125729 h 2116928"/>
                  <a:gd name="connsiteX3" fmla="*/ 3319 w 3024816"/>
                  <a:gd name="connsiteY3" fmla="*/ 1040129 h 2116928"/>
                  <a:gd name="connsiteX4" fmla="*/ 559911 w 3024816"/>
                  <a:gd name="connsiteY4" fmla="*/ 2043981 h 2116928"/>
                  <a:gd name="connsiteX5" fmla="*/ 2239623 w 3024816"/>
                  <a:gd name="connsiteY5" fmla="*/ 1934650 h 2116928"/>
                  <a:gd name="connsiteX6" fmla="*/ 3024816 w 3024816"/>
                  <a:gd name="connsiteY6" fmla="*/ 1099763 h 2116928"/>
                  <a:gd name="connsiteX0" fmla="*/ 3012185 w 3022125"/>
                  <a:gd name="connsiteY0" fmla="*/ 1219033 h 2116928"/>
                  <a:gd name="connsiteX1" fmla="*/ 2067967 w 3022125"/>
                  <a:gd name="connsiteY1" fmla="*/ 125729 h 2116928"/>
                  <a:gd name="connsiteX2" fmla="*/ 756002 w 3022125"/>
                  <a:gd name="connsiteY2" fmla="*/ 125729 h 2116928"/>
                  <a:gd name="connsiteX3" fmla="*/ 628 w 3022125"/>
                  <a:gd name="connsiteY3" fmla="*/ 1040129 h 2116928"/>
                  <a:gd name="connsiteX4" fmla="*/ 557220 w 3022125"/>
                  <a:gd name="connsiteY4" fmla="*/ 2043981 h 2116928"/>
                  <a:gd name="connsiteX5" fmla="*/ 2236932 w 3022125"/>
                  <a:gd name="connsiteY5" fmla="*/ 1934650 h 2116928"/>
                  <a:gd name="connsiteX6" fmla="*/ 3022125 w 3022125"/>
                  <a:gd name="connsiteY6" fmla="*/ 1099763 h 2116928"/>
                  <a:gd name="connsiteX0" fmla="*/ 3011859 w 3021799"/>
                  <a:gd name="connsiteY0" fmla="*/ 1219033 h 2132387"/>
                  <a:gd name="connsiteX1" fmla="*/ 2067641 w 3021799"/>
                  <a:gd name="connsiteY1" fmla="*/ 125729 h 2132387"/>
                  <a:gd name="connsiteX2" fmla="*/ 755676 w 3021799"/>
                  <a:gd name="connsiteY2" fmla="*/ 125729 h 2132387"/>
                  <a:gd name="connsiteX3" fmla="*/ 302 w 3021799"/>
                  <a:gd name="connsiteY3" fmla="*/ 1040129 h 2132387"/>
                  <a:gd name="connsiteX4" fmla="*/ 686103 w 3021799"/>
                  <a:gd name="connsiteY4" fmla="*/ 2063860 h 2132387"/>
                  <a:gd name="connsiteX5" fmla="*/ 2236606 w 3021799"/>
                  <a:gd name="connsiteY5" fmla="*/ 1934650 h 2132387"/>
                  <a:gd name="connsiteX6" fmla="*/ 3021799 w 3021799"/>
                  <a:gd name="connsiteY6" fmla="*/ 1099763 h 2132387"/>
                  <a:gd name="connsiteX0" fmla="*/ 3011950 w 3021890"/>
                  <a:gd name="connsiteY0" fmla="*/ 1219033 h 2119146"/>
                  <a:gd name="connsiteX1" fmla="*/ 2067732 w 3021890"/>
                  <a:gd name="connsiteY1" fmla="*/ 125729 h 2119146"/>
                  <a:gd name="connsiteX2" fmla="*/ 755767 w 3021890"/>
                  <a:gd name="connsiteY2" fmla="*/ 125729 h 2119146"/>
                  <a:gd name="connsiteX3" fmla="*/ 393 w 3021890"/>
                  <a:gd name="connsiteY3" fmla="*/ 1040129 h 2119146"/>
                  <a:gd name="connsiteX4" fmla="*/ 686194 w 3021890"/>
                  <a:gd name="connsiteY4" fmla="*/ 2063860 h 2119146"/>
                  <a:gd name="connsiteX5" fmla="*/ 2236697 w 3021890"/>
                  <a:gd name="connsiteY5" fmla="*/ 1934650 h 2119146"/>
                  <a:gd name="connsiteX6" fmla="*/ 3021890 w 3021890"/>
                  <a:gd name="connsiteY6" fmla="*/ 1099763 h 2119146"/>
                  <a:gd name="connsiteX0" fmla="*/ 3014079 w 3024019"/>
                  <a:gd name="connsiteY0" fmla="*/ 1219033 h 2119146"/>
                  <a:gd name="connsiteX1" fmla="*/ 2069861 w 3024019"/>
                  <a:gd name="connsiteY1" fmla="*/ 125729 h 2119146"/>
                  <a:gd name="connsiteX2" fmla="*/ 757896 w 3024019"/>
                  <a:gd name="connsiteY2" fmla="*/ 125729 h 2119146"/>
                  <a:gd name="connsiteX3" fmla="*/ 2522 w 3024019"/>
                  <a:gd name="connsiteY3" fmla="*/ 1040129 h 2119146"/>
                  <a:gd name="connsiteX4" fmla="*/ 688323 w 3024019"/>
                  <a:gd name="connsiteY4" fmla="*/ 2063860 h 2119146"/>
                  <a:gd name="connsiteX5" fmla="*/ 2238826 w 3024019"/>
                  <a:gd name="connsiteY5" fmla="*/ 1934650 h 2119146"/>
                  <a:gd name="connsiteX6" fmla="*/ 3024019 w 3024019"/>
                  <a:gd name="connsiteY6" fmla="*/ 1099763 h 2119146"/>
                  <a:gd name="connsiteX0" fmla="*/ 3014079 w 3024019"/>
                  <a:gd name="connsiteY0" fmla="*/ 1202156 h 2102269"/>
                  <a:gd name="connsiteX1" fmla="*/ 2069861 w 3024019"/>
                  <a:gd name="connsiteY1" fmla="*/ 108852 h 2102269"/>
                  <a:gd name="connsiteX2" fmla="*/ 757896 w 3024019"/>
                  <a:gd name="connsiteY2" fmla="*/ 108852 h 2102269"/>
                  <a:gd name="connsiteX3" fmla="*/ 2522 w 3024019"/>
                  <a:gd name="connsiteY3" fmla="*/ 1023252 h 2102269"/>
                  <a:gd name="connsiteX4" fmla="*/ 688323 w 3024019"/>
                  <a:gd name="connsiteY4" fmla="*/ 2046983 h 2102269"/>
                  <a:gd name="connsiteX5" fmla="*/ 2238826 w 3024019"/>
                  <a:gd name="connsiteY5" fmla="*/ 1917773 h 2102269"/>
                  <a:gd name="connsiteX6" fmla="*/ 3024019 w 3024019"/>
                  <a:gd name="connsiteY6" fmla="*/ 1082886 h 2102269"/>
                  <a:gd name="connsiteX0" fmla="*/ 3014079 w 3024019"/>
                  <a:gd name="connsiteY0" fmla="*/ 1210497 h 2110610"/>
                  <a:gd name="connsiteX1" fmla="*/ 2069861 w 3024019"/>
                  <a:gd name="connsiteY1" fmla="*/ 117193 h 2110610"/>
                  <a:gd name="connsiteX2" fmla="*/ 757896 w 3024019"/>
                  <a:gd name="connsiteY2" fmla="*/ 117193 h 2110610"/>
                  <a:gd name="connsiteX3" fmla="*/ 2522 w 3024019"/>
                  <a:gd name="connsiteY3" fmla="*/ 1031593 h 2110610"/>
                  <a:gd name="connsiteX4" fmla="*/ 688323 w 3024019"/>
                  <a:gd name="connsiteY4" fmla="*/ 2055324 h 2110610"/>
                  <a:gd name="connsiteX5" fmla="*/ 2238826 w 3024019"/>
                  <a:gd name="connsiteY5" fmla="*/ 1926114 h 2110610"/>
                  <a:gd name="connsiteX6" fmla="*/ 3024019 w 3024019"/>
                  <a:gd name="connsiteY6" fmla="*/ 1091227 h 2110610"/>
                  <a:gd name="connsiteX0" fmla="*/ 3014079 w 3024019"/>
                  <a:gd name="connsiteY0" fmla="*/ 1175205 h 2075318"/>
                  <a:gd name="connsiteX1" fmla="*/ 2159313 w 3024019"/>
                  <a:gd name="connsiteY1" fmla="*/ 181293 h 2075318"/>
                  <a:gd name="connsiteX2" fmla="*/ 757896 w 3024019"/>
                  <a:gd name="connsiteY2" fmla="*/ 81901 h 2075318"/>
                  <a:gd name="connsiteX3" fmla="*/ 2522 w 3024019"/>
                  <a:gd name="connsiteY3" fmla="*/ 996301 h 2075318"/>
                  <a:gd name="connsiteX4" fmla="*/ 688323 w 3024019"/>
                  <a:gd name="connsiteY4" fmla="*/ 2020032 h 2075318"/>
                  <a:gd name="connsiteX5" fmla="*/ 2238826 w 3024019"/>
                  <a:gd name="connsiteY5" fmla="*/ 1890822 h 2075318"/>
                  <a:gd name="connsiteX6" fmla="*/ 3024019 w 3024019"/>
                  <a:gd name="connsiteY6" fmla="*/ 1055935 h 2075318"/>
                  <a:gd name="connsiteX0" fmla="*/ 3014079 w 3024019"/>
                  <a:gd name="connsiteY0" fmla="*/ 1190650 h 2090763"/>
                  <a:gd name="connsiteX1" fmla="*/ 2159313 w 3024019"/>
                  <a:gd name="connsiteY1" fmla="*/ 196738 h 2090763"/>
                  <a:gd name="connsiteX2" fmla="*/ 757896 w 3024019"/>
                  <a:gd name="connsiteY2" fmla="*/ 97346 h 2090763"/>
                  <a:gd name="connsiteX3" fmla="*/ 2522 w 3024019"/>
                  <a:gd name="connsiteY3" fmla="*/ 1011746 h 2090763"/>
                  <a:gd name="connsiteX4" fmla="*/ 688323 w 3024019"/>
                  <a:gd name="connsiteY4" fmla="*/ 2035477 h 2090763"/>
                  <a:gd name="connsiteX5" fmla="*/ 2238826 w 3024019"/>
                  <a:gd name="connsiteY5" fmla="*/ 1906267 h 2090763"/>
                  <a:gd name="connsiteX6" fmla="*/ 3024019 w 3024019"/>
                  <a:gd name="connsiteY6" fmla="*/ 1071380 h 2090763"/>
                  <a:gd name="connsiteX0" fmla="*/ 3004140 w 3024019"/>
                  <a:gd name="connsiteY0" fmla="*/ 869491 h 2057839"/>
                  <a:gd name="connsiteX1" fmla="*/ 2159313 w 3024019"/>
                  <a:gd name="connsiteY1" fmla="*/ 163814 h 2057839"/>
                  <a:gd name="connsiteX2" fmla="*/ 757896 w 3024019"/>
                  <a:gd name="connsiteY2" fmla="*/ 64422 h 2057839"/>
                  <a:gd name="connsiteX3" fmla="*/ 2522 w 3024019"/>
                  <a:gd name="connsiteY3" fmla="*/ 978822 h 2057839"/>
                  <a:gd name="connsiteX4" fmla="*/ 688323 w 3024019"/>
                  <a:gd name="connsiteY4" fmla="*/ 2002553 h 2057839"/>
                  <a:gd name="connsiteX5" fmla="*/ 2238826 w 3024019"/>
                  <a:gd name="connsiteY5" fmla="*/ 1873343 h 2057839"/>
                  <a:gd name="connsiteX6" fmla="*/ 3024019 w 3024019"/>
                  <a:gd name="connsiteY6" fmla="*/ 1038456 h 2057839"/>
                  <a:gd name="connsiteX0" fmla="*/ 3004140 w 3024019"/>
                  <a:gd name="connsiteY0" fmla="*/ 869491 h 2057839"/>
                  <a:gd name="connsiteX1" fmla="*/ 2159313 w 3024019"/>
                  <a:gd name="connsiteY1" fmla="*/ 163814 h 2057839"/>
                  <a:gd name="connsiteX2" fmla="*/ 757896 w 3024019"/>
                  <a:gd name="connsiteY2" fmla="*/ 64422 h 2057839"/>
                  <a:gd name="connsiteX3" fmla="*/ 2522 w 3024019"/>
                  <a:gd name="connsiteY3" fmla="*/ 978822 h 2057839"/>
                  <a:gd name="connsiteX4" fmla="*/ 688323 w 3024019"/>
                  <a:gd name="connsiteY4" fmla="*/ 2002553 h 2057839"/>
                  <a:gd name="connsiteX5" fmla="*/ 2238826 w 3024019"/>
                  <a:gd name="connsiteY5" fmla="*/ 1873343 h 2057839"/>
                  <a:gd name="connsiteX6" fmla="*/ 3024019 w 3024019"/>
                  <a:gd name="connsiteY6" fmla="*/ 1038456 h 2057839"/>
                  <a:gd name="connsiteX0" fmla="*/ 3004140 w 3024019"/>
                  <a:gd name="connsiteY0" fmla="*/ 869491 h 2057839"/>
                  <a:gd name="connsiteX1" fmla="*/ 2159313 w 3024019"/>
                  <a:gd name="connsiteY1" fmla="*/ 163814 h 2057839"/>
                  <a:gd name="connsiteX2" fmla="*/ 757896 w 3024019"/>
                  <a:gd name="connsiteY2" fmla="*/ 64422 h 2057839"/>
                  <a:gd name="connsiteX3" fmla="*/ 2522 w 3024019"/>
                  <a:gd name="connsiteY3" fmla="*/ 978822 h 2057839"/>
                  <a:gd name="connsiteX4" fmla="*/ 688323 w 3024019"/>
                  <a:gd name="connsiteY4" fmla="*/ 2002553 h 2057839"/>
                  <a:gd name="connsiteX5" fmla="*/ 2238826 w 3024019"/>
                  <a:gd name="connsiteY5" fmla="*/ 1873343 h 2057839"/>
                  <a:gd name="connsiteX6" fmla="*/ 3024019 w 3024019"/>
                  <a:gd name="connsiteY6" fmla="*/ 1038456 h 2057839"/>
                  <a:gd name="connsiteX0" fmla="*/ 3004140 w 3024019"/>
                  <a:gd name="connsiteY0" fmla="*/ 869491 h 2057839"/>
                  <a:gd name="connsiteX1" fmla="*/ 2159313 w 3024019"/>
                  <a:gd name="connsiteY1" fmla="*/ 163814 h 2057839"/>
                  <a:gd name="connsiteX2" fmla="*/ 757896 w 3024019"/>
                  <a:gd name="connsiteY2" fmla="*/ 64422 h 2057839"/>
                  <a:gd name="connsiteX3" fmla="*/ 2522 w 3024019"/>
                  <a:gd name="connsiteY3" fmla="*/ 978822 h 2057839"/>
                  <a:gd name="connsiteX4" fmla="*/ 688323 w 3024019"/>
                  <a:gd name="connsiteY4" fmla="*/ 2002553 h 2057839"/>
                  <a:gd name="connsiteX5" fmla="*/ 2238826 w 3024019"/>
                  <a:gd name="connsiteY5" fmla="*/ 1873343 h 2057839"/>
                  <a:gd name="connsiteX6" fmla="*/ 3024019 w 3024019"/>
                  <a:gd name="connsiteY6" fmla="*/ 1038456 h 2057839"/>
                  <a:gd name="connsiteX0" fmla="*/ 3004140 w 3024019"/>
                  <a:gd name="connsiteY0" fmla="*/ 852332 h 2040680"/>
                  <a:gd name="connsiteX1" fmla="*/ 2049982 w 3024019"/>
                  <a:gd name="connsiteY1" fmla="*/ 206289 h 2040680"/>
                  <a:gd name="connsiteX2" fmla="*/ 757896 w 3024019"/>
                  <a:gd name="connsiteY2" fmla="*/ 47263 h 2040680"/>
                  <a:gd name="connsiteX3" fmla="*/ 2522 w 3024019"/>
                  <a:gd name="connsiteY3" fmla="*/ 961663 h 2040680"/>
                  <a:gd name="connsiteX4" fmla="*/ 688323 w 3024019"/>
                  <a:gd name="connsiteY4" fmla="*/ 1985394 h 2040680"/>
                  <a:gd name="connsiteX5" fmla="*/ 2238826 w 3024019"/>
                  <a:gd name="connsiteY5" fmla="*/ 1856184 h 2040680"/>
                  <a:gd name="connsiteX6" fmla="*/ 3024019 w 3024019"/>
                  <a:gd name="connsiteY6" fmla="*/ 1021297 h 2040680"/>
                  <a:gd name="connsiteX0" fmla="*/ 3004140 w 3024019"/>
                  <a:gd name="connsiteY0" fmla="*/ 855559 h 2043907"/>
                  <a:gd name="connsiteX1" fmla="*/ 2049982 w 3024019"/>
                  <a:gd name="connsiteY1" fmla="*/ 209516 h 2043907"/>
                  <a:gd name="connsiteX2" fmla="*/ 757896 w 3024019"/>
                  <a:gd name="connsiteY2" fmla="*/ 50490 h 2043907"/>
                  <a:gd name="connsiteX3" fmla="*/ 2522 w 3024019"/>
                  <a:gd name="connsiteY3" fmla="*/ 964890 h 2043907"/>
                  <a:gd name="connsiteX4" fmla="*/ 688323 w 3024019"/>
                  <a:gd name="connsiteY4" fmla="*/ 1988621 h 2043907"/>
                  <a:gd name="connsiteX5" fmla="*/ 2238826 w 3024019"/>
                  <a:gd name="connsiteY5" fmla="*/ 1859411 h 2043907"/>
                  <a:gd name="connsiteX6" fmla="*/ 3024019 w 3024019"/>
                  <a:gd name="connsiteY6" fmla="*/ 1024524 h 2043907"/>
                  <a:gd name="connsiteX0" fmla="*/ 3004140 w 3024019"/>
                  <a:gd name="connsiteY0" fmla="*/ 861119 h 2049467"/>
                  <a:gd name="connsiteX1" fmla="*/ 2139435 w 3024019"/>
                  <a:gd name="connsiteY1" fmla="*/ 195197 h 2049467"/>
                  <a:gd name="connsiteX2" fmla="*/ 757896 w 3024019"/>
                  <a:gd name="connsiteY2" fmla="*/ 56050 h 2049467"/>
                  <a:gd name="connsiteX3" fmla="*/ 2522 w 3024019"/>
                  <a:gd name="connsiteY3" fmla="*/ 970450 h 2049467"/>
                  <a:gd name="connsiteX4" fmla="*/ 688323 w 3024019"/>
                  <a:gd name="connsiteY4" fmla="*/ 1994181 h 2049467"/>
                  <a:gd name="connsiteX5" fmla="*/ 2238826 w 3024019"/>
                  <a:gd name="connsiteY5" fmla="*/ 1864971 h 2049467"/>
                  <a:gd name="connsiteX6" fmla="*/ 3024019 w 3024019"/>
                  <a:gd name="connsiteY6" fmla="*/ 1030084 h 2049467"/>
                  <a:gd name="connsiteX0" fmla="*/ 3004140 w 3014080"/>
                  <a:gd name="connsiteY0" fmla="*/ 861119 h 2046767"/>
                  <a:gd name="connsiteX1" fmla="*/ 2139435 w 3014080"/>
                  <a:gd name="connsiteY1" fmla="*/ 195197 h 2046767"/>
                  <a:gd name="connsiteX2" fmla="*/ 757896 w 3014080"/>
                  <a:gd name="connsiteY2" fmla="*/ 56050 h 2046767"/>
                  <a:gd name="connsiteX3" fmla="*/ 2522 w 3014080"/>
                  <a:gd name="connsiteY3" fmla="*/ 970450 h 2046767"/>
                  <a:gd name="connsiteX4" fmla="*/ 688323 w 3014080"/>
                  <a:gd name="connsiteY4" fmla="*/ 1994181 h 2046767"/>
                  <a:gd name="connsiteX5" fmla="*/ 2238826 w 3014080"/>
                  <a:gd name="connsiteY5" fmla="*/ 1864971 h 2046767"/>
                  <a:gd name="connsiteX6" fmla="*/ 3014080 w 3014080"/>
                  <a:gd name="connsiteY6" fmla="*/ 1109597 h 2046767"/>
                  <a:gd name="connsiteX0" fmla="*/ 3004140 w 3014080"/>
                  <a:gd name="connsiteY0" fmla="*/ 898399 h 2044290"/>
                  <a:gd name="connsiteX1" fmla="*/ 2139435 w 3014080"/>
                  <a:gd name="connsiteY1" fmla="*/ 192720 h 2044290"/>
                  <a:gd name="connsiteX2" fmla="*/ 757896 w 3014080"/>
                  <a:gd name="connsiteY2" fmla="*/ 53573 h 2044290"/>
                  <a:gd name="connsiteX3" fmla="*/ 2522 w 3014080"/>
                  <a:gd name="connsiteY3" fmla="*/ 967973 h 2044290"/>
                  <a:gd name="connsiteX4" fmla="*/ 688323 w 3014080"/>
                  <a:gd name="connsiteY4" fmla="*/ 1991704 h 2044290"/>
                  <a:gd name="connsiteX5" fmla="*/ 2238826 w 3014080"/>
                  <a:gd name="connsiteY5" fmla="*/ 1862494 h 2044290"/>
                  <a:gd name="connsiteX6" fmla="*/ 3014080 w 3014080"/>
                  <a:gd name="connsiteY6" fmla="*/ 1107120 h 2044290"/>
                  <a:gd name="connsiteX0" fmla="*/ 3004140 w 3014080"/>
                  <a:gd name="connsiteY0" fmla="*/ 898399 h 2044290"/>
                  <a:gd name="connsiteX1" fmla="*/ 2139435 w 3014080"/>
                  <a:gd name="connsiteY1" fmla="*/ 192720 h 2044290"/>
                  <a:gd name="connsiteX2" fmla="*/ 757896 w 3014080"/>
                  <a:gd name="connsiteY2" fmla="*/ 53573 h 2044290"/>
                  <a:gd name="connsiteX3" fmla="*/ 2522 w 3014080"/>
                  <a:gd name="connsiteY3" fmla="*/ 967973 h 2044290"/>
                  <a:gd name="connsiteX4" fmla="*/ 688323 w 3014080"/>
                  <a:gd name="connsiteY4" fmla="*/ 1991704 h 2044290"/>
                  <a:gd name="connsiteX5" fmla="*/ 2238826 w 3014080"/>
                  <a:gd name="connsiteY5" fmla="*/ 1862494 h 2044290"/>
                  <a:gd name="connsiteX6" fmla="*/ 3014080 w 3014080"/>
                  <a:gd name="connsiteY6" fmla="*/ 1107120 h 2044290"/>
                  <a:gd name="connsiteX0" fmla="*/ 3004140 w 3004140"/>
                  <a:gd name="connsiteY0" fmla="*/ 898399 h 2038562"/>
                  <a:gd name="connsiteX1" fmla="*/ 2139435 w 3004140"/>
                  <a:gd name="connsiteY1" fmla="*/ 192720 h 2038562"/>
                  <a:gd name="connsiteX2" fmla="*/ 757896 w 3004140"/>
                  <a:gd name="connsiteY2" fmla="*/ 53573 h 2038562"/>
                  <a:gd name="connsiteX3" fmla="*/ 2522 w 3004140"/>
                  <a:gd name="connsiteY3" fmla="*/ 967973 h 2038562"/>
                  <a:gd name="connsiteX4" fmla="*/ 688323 w 3004140"/>
                  <a:gd name="connsiteY4" fmla="*/ 1991704 h 2038562"/>
                  <a:gd name="connsiteX5" fmla="*/ 2238826 w 3004140"/>
                  <a:gd name="connsiteY5" fmla="*/ 1862494 h 2038562"/>
                  <a:gd name="connsiteX6" fmla="*/ 2994202 w 3004140"/>
                  <a:gd name="connsiteY6" fmla="*/ 1295964 h 2038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04140" h="2038562">
                    <a:moveTo>
                      <a:pt x="3004140" y="898399"/>
                    </a:moveTo>
                    <a:cubicBezTo>
                      <a:pt x="2407792" y="895086"/>
                      <a:pt x="2513809" y="333524"/>
                      <a:pt x="2139435" y="192720"/>
                    </a:cubicBezTo>
                    <a:cubicBezTo>
                      <a:pt x="1765061" y="51916"/>
                      <a:pt x="1114048" y="-75636"/>
                      <a:pt x="757896" y="53573"/>
                    </a:cubicBezTo>
                    <a:cubicBezTo>
                      <a:pt x="401744" y="182782"/>
                      <a:pt x="33996" y="346777"/>
                      <a:pt x="2522" y="967973"/>
                    </a:cubicBezTo>
                    <a:cubicBezTo>
                      <a:pt x="-28952" y="1589169"/>
                      <a:pt x="236093" y="1872434"/>
                      <a:pt x="688323" y="1991704"/>
                    </a:cubicBezTo>
                    <a:cubicBezTo>
                      <a:pt x="1140553" y="2110974"/>
                      <a:pt x="1854513" y="1978451"/>
                      <a:pt x="2238826" y="1862494"/>
                    </a:cubicBezTo>
                    <a:cubicBezTo>
                      <a:pt x="2623139" y="1746537"/>
                      <a:pt x="2262019" y="1339034"/>
                      <a:pt x="2994202" y="1295964"/>
                    </a:cubicBezTo>
                  </a:path>
                </a:pathLst>
              </a:custGeom>
              <a:pattFill prst="pct50">
                <a:fgClr>
                  <a:schemeClr val="bg1">
                    <a:lumMod val="75000"/>
                  </a:schemeClr>
                </a:fgClr>
                <a:bgClr>
                  <a:schemeClr val="bg1"/>
                </a:bgClr>
              </a:patt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5D9B5C45-A262-432D-B7F0-769E138620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71479" y="2652717"/>
                <a:ext cx="0" cy="4653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7530B7EB-47C9-4258-AB4B-3DDC3D5200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232815" y="2731753"/>
                <a:ext cx="226570" cy="4370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9F54CAE1-5A62-4028-AA27-96AE92E190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60122" y="3089741"/>
                <a:ext cx="492214" cy="3247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AEC36FEA-EC4D-4F63-88AD-34B99AB7DE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97224" y="3986325"/>
                <a:ext cx="541146" cy="937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FB66ED71-B99F-4ABB-A9C8-95B2C9205A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63036" y="4153875"/>
                <a:ext cx="318447" cy="3808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5E40714B-887D-443B-B5FB-6012FC2005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19720" y="4169569"/>
                <a:ext cx="28568" cy="4786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3D75045A-58F5-4392-B594-514C9856BC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9247" y="4130200"/>
                <a:ext cx="80365" cy="4586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5F537B8F-C9FC-44B9-975A-616E5F3229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0618" y="4016806"/>
                <a:ext cx="145975" cy="4586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10B5FADE-3294-4F2B-A2FA-457941B9BB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6593" y="3986325"/>
                <a:ext cx="277118" cy="1824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2BDFEF68-275D-4C24-8C90-3D6847F1FF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51422" y="3281513"/>
                <a:ext cx="406742" cy="21253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2FE40F44-1E48-4675-908A-EF109F098C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02243" y="2912860"/>
                <a:ext cx="406742" cy="3467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7DF6980F-5A11-49B1-A3F9-1D145D4A59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8038" y="2714405"/>
                <a:ext cx="196813" cy="49819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66" name="Object 9">
              <a:extLst>
                <a:ext uri="{FF2B5EF4-FFF2-40B4-BE49-F238E27FC236}">
                  <a16:creationId xmlns:a16="http://schemas.microsoft.com/office/drawing/2014/main" id="{19F65D77-4EF5-4FB5-AD7A-A944E9CF3B4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933873" y="2382602"/>
            <a:ext cx="611187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406080" imgH="228600" progId="Equation.DSMT4">
                    <p:embed/>
                  </p:oleObj>
                </mc:Choice>
                <mc:Fallback>
                  <p:oleObj name="Equation" r:id="rId4" imgW="406080" imgH="228600" progId="Equation.DSMT4">
                    <p:embed/>
                    <p:pic>
                      <p:nvPicPr>
                        <p:cNvPr id="66" name="Object 9">
                          <a:extLst>
                            <a:ext uri="{FF2B5EF4-FFF2-40B4-BE49-F238E27FC236}">
                              <a16:creationId xmlns:a16="http://schemas.microsoft.com/office/drawing/2014/main" id="{19F65D77-4EF5-4FB5-AD7A-A944E9CF3B4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33873" y="2382602"/>
                          <a:ext cx="611187" cy="342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" name="Object 9">
              <a:extLst>
                <a:ext uri="{FF2B5EF4-FFF2-40B4-BE49-F238E27FC236}">
                  <a16:creationId xmlns:a16="http://schemas.microsoft.com/office/drawing/2014/main" id="{5700BACB-7C97-430D-9681-836A71885E5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752969" y="3097691"/>
            <a:ext cx="534987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355320" imgH="228600" progId="Equation.DSMT4">
                    <p:embed/>
                  </p:oleObj>
                </mc:Choice>
                <mc:Fallback>
                  <p:oleObj name="Equation" r:id="rId6" imgW="355320" imgH="228600" progId="Equation.DSMT4">
                    <p:embed/>
                    <p:pic>
                      <p:nvPicPr>
                        <p:cNvPr id="67" name="Object 9">
                          <a:extLst>
                            <a:ext uri="{FF2B5EF4-FFF2-40B4-BE49-F238E27FC236}">
                              <a16:creationId xmlns:a16="http://schemas.microsoft.com/office/drawing/2014/main" id="{5700BACB-7C97-430D-9681-836A71885E5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52969" y="3097691"/>
                          <a:ext cx="534987" cy="342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9" name="Arrow: Right 68">
              <a:extLst>
                <a:ext uri="{FF2B5EF4-FFF2-40B4-BE49-F238E27FC236}">
                  <a16:creationId xmlns:a16="http://schemas.microsoft.com/office/drawing/2014/main" id="{72FC6149-1726-4610-AB15-D733DAF150BA}"/>
                </a:ext>
              </a:extLst>
            </p:cNvPr>
            <p:cNvSpPr/>
            <p:nvPr/>
          </p:nvSpPr>
          <p:spPr>
            <a:xfrm>
              <a:off x="10110722" y="3424491"/>
              <a:ext cx="1314409" cy="639646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>
                <a:spcBef>
                  <a:spcPct val="20000"/>
                </a:spcBef>
              </a:pPr>
              <a:r>
                <a:rPr lang="en-US" altLang="en-US" sz="1200" dirty="0"/>
                <a:t>Escaping air acceleration Cs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3855288-C16C-4D80-8A16-63419F8BDEEA}"/>
                </a:ext>
              </a:extLst>
            </p:cNvPr>
            <p:cNvCxnSpPr>
              <a:cxnSpLocks/>
              <a:stCxn id="82" idx="0"/>
            </p:cNvCxnSpPr>
            <p:nvPr/>
          </p:nvCxnSpPr>
          <p:spPr>
            <a:xfrm flipH="1" flipV="1">
              <a:off x="7072754" y="3511559"/>
              <a:ext cx="2984175" cy="39498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4400EC6-CC0C-43D9-A1FF-6F5216301C59}"/>
                </a:ext>
              </a:extLst>
            </p:cNvPr>
            <p:cNvCxnSpPr/>
            <p:nvPr/>
          </p:nvCxnSpPr>
          <p:spPr>
            <a:xfrm flipH="1" flipV="1">
              <a:off x="7072754" y="3930724"/>
              <a:ext cx="2984175" cy="5841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Arrow: Right 75">
              <a:extLst>
                <a:ext uri="{FF2B5EF4-FFF2-40B4-BE49-F238E27FC236}">
                  <a16:creationId xmlns:a16="http://schemas.microsoft.com/office/drawing/2014/main" id="{BFDA38AF-74BA-443A-A8FE-DCC202F5A7FE}"/>
                </a:ext>
              </a:extLst>
            </p:cNvPr>
            <p:cNvSpPr/>
            <p:nvPr/>
          </p:nvSpPr>
          <p:spPr>
            <a:xfrm flipH="1">
              <a:off x="7039088" y="3500328"/>
              <a:ext cx="414962" cy="234736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>
                <a:spcBef>
                  <a:spcPct val="20000"/>
                </a:spcBef>
              </a:pPr>
              <a:endParaRPr lang="en-US" altLang="en-US" sz="1200" dirty="0"/>
            </a:p>
          </p:txBody>
        </p:sp>
        <p:sp>
          <p:nvSpPr>
            <p:cNvPr id="77" name="Arrow: Right 76">
              <a:extLst>
                <a:ext uri="{FF2B5EF4-FFF2-40B4-BE49-F238E27FC236}">
                  <a16:creationId xmlns:a16="http://schemas.microsoft.com/office/drawing/2014/main" id="{C1C45447-085C-472E-B757-B208F186128F}"/>
                </a:ext>
              </a:extLst>
            </p:cNvPr>
            <p:cNvSpPr/>
            <p:nvPr/>
          </p:nvSpPr>
          <p:spPr>
            <a:xfrm flipH="1">
              <a:off x="7039088" y="3728057"/>
              <a:ext cx="414962" cy="234736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>
                <a:spcBef>
                  <a:spcPct val="20000"/>
                </a:spcBef>
              </a:pPr>
              <a:endParaRPr lang="en-US" altLang="en-US" sz="1200" dirty="0"/>
            </a:p>
          </p:txBody>
        </p:sp>
        <p:sp>
          <p:nvSpPr>
            <p:cNvPr id="78" name="Arrow: Right 77">
              <a:extLst>
                <a:ext uri="{FF2B5EF4-FFF2-40B4-BE49-F238E27FC236}">
                  <a16:creationId xmlns:a16="http://schemas.microsoft.com/office/drawing/2014/main" id="{97C771B0-B0D3-49A1-BDBF-CD3271493EE2}"/>
                </a:ext>
              </a:extLst>
            </p:cNvPr>
            <p:cNvSpPr/>
            <p:nvPr/>
          </p:nvSpPr>
          <p:spPr>
            <a:xfrm flipH="1">
              <a:off x="7696285" y="4777476"/>
              <a:ext cx="1408033" cy="639646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>
                <a:spcBef>
                  <a:spcPct val="20000"/>
                </a:spcBef>
              </a:pPr>
              <a:r>
                <a:rPr lang="en-US" altLang="en-US" sz="1200" dirty="0"/>
                <a:t>Reaction balloon acceleration Co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8FBE5EE-06C8-4A10-A4F6-D5F29F7108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0630" y="3551057"/>
              <a:ext cx="0" cy="374094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80" name="Object 9">
              <a:extLst>
                <a:ext uri="{FF2B5EF4-FFF2-40B4-BE49-F238E27FC236}">
                  <a16:creationId xmlns:a16="http://schemas.microsoft.com/office/drawing/2014/main" id="{759A01EC-F0E3-4FB3-8213-D607E7C24BC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783182" y="3613150"/>
            <a:ext cx="230187" cy="247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52280" imgH="164880" progId="Equation.DSMT4">
                    <p:embed/>
                  </p:oleObj>
                </mc:Choice>
                <mc:Fallback>
                  <p:oleObj name="Equation" r:id="rId8" imgW="152280" imgH="164880" progId="Equation.DSMT4">
                    <p:embed/>
                    <p:pic>
                      <p:nvPicPr>
                        <p:cNvPr id="80" name="Object 9">
                          <a:extLst>
                            <a:ext uri="{FF2B5EF4-FFF2-40B4-BE49-F238E27FC236}">
                              <a16:creationId xmlns:a16="http://schemas.microsoft.com/office/drawing/2014/main" id="{759A01EC-F0E3-4FB3-8213-D607E7C24BC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83182" y="3613150"/>
                          <a:ext cx="230187" cy="247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E78BDD4-191A-4808-87C1-E9AEFDEFB6F7}"/>
              </a:ext>
            </a:extLst>
          </p:cNvPr>
          <p:cNvSpPr txBox="1"/>
          <p:nvPr/>
        </p:nvSpPr>
        <p:spPr>
          <a:xfrm>
            <a:off x="4350626" y="5604719"/>
            <a:ext cx="45749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dirty="0"/>
              <a:t>Adding external air supply creates endurance</a:t>
            </a:r>
            <a:endParaRPr lang="en-US" dirty="0"/>
          </a:p>
        </p:txBody>
      </p:sp>
      <p:graphicFrame>
        <p:nvGraphicFramePr>
          <p:cNvPr id="117" name="Object 9">
            <a:extLst>
              <a:ext uri="{FF2B5EF4-FFF2-40B4-BE49-F238E27FC236}">
                <a16:creationId xmlns:a16="http://schemas.microsoft.com/office/drawing/2014/main" id="{0623F86E-47CD-43C8-AA6E-7FDACF3F4B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2567012"/>
              </p:ext>
            </p:extLst>
          </p:nvPr>
        </p:nvGraphicFramePr>
        <p:xfrm>
          <a:off x="4590716" y="5205361"/>
          <a:ext cx="3322637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209680" imgH="253800" progId="Equation.DSMT4">
                  <p:embed/>
                </p:oleObj>
              </mc:Choice>
              <mc:Fallback>
                <p:oleObj name="Equation" r:id="rId10" imgW="2209680" imgH="253800" progId="Equation.DSMT4">
                  <p:embed/>
                  <p:pic>
                    <p:nvPicPr>
                      <p:cNvPr id="117" name="Object 9">
                        <a:extLst>
                          <a:ext uri="{FF2B5EF4-FFF2-40B4-BE49-F238E27FC236}">
                            <a16:creationId xmlns:a16="http://schemas.microsoft.com/office/drawing/2014/main" id="{0623F86E-47CD-43C8-AA6E-7FDACF3F4B8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0716" y="5205361"/>
                        <a:ext cx="3322637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" name="Object 9">
            <a:extLst>
              <a:ext uri="{FF2B5EF4-FFF2-40B4-BE49-F238E27FC236}">
                <a16:creationId xmlns:a16="http://schemas.microsoft.com/office/drawing/2014/main" id="{278177FA-CDC8-42B6-B15B-AF1565AD82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3682885"/>
              </p:ext>
            </p:extLst>
          </p:nvPr>
        </p:nvGraphicFramePr>
        <p:xfrm>
          <a:off x="8288340" y="2934721"/>
          <a:ext cx="534988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55320" imgH="228600" progId="Equation.DSMT4">
                  <p:embed/>
                </p:oleObj>
              </mc:Choice>
              <mc:Fallback>
                <p:oleObj name="Equation" r:id="rId12" imgW="355320" imgH="228600" progId="Equation.DSMT4">
                  <p:embed/>
                  <p:pic>
                    <p:nvPicPr>
                      <p:cNvPr id="120" name="Object 9">
                        <a:extLst>
                          <a:ext uri="{FF2B5EF4-FFF2-40B4-BE49-F238E27FC236}">
                            <a16:creationId xmlns:a16="http://schemas.microsoft.com/office/drawing/2014/main" id="{278177FA-CDC8-42B6-B15B-AF1565AD82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8340" y="2934721"/>
                        <a:ext cx="534988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99997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CD9D7-BDC0-4330-ADE0-331BA89E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7.5 Governing Equations of Gas Turbines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75106-4F87-430A-A4FA-CD61EA574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ct val="20000"/>
              </a:spcBef>
              <a:buNone/>
            </a:pPr>
            <a:r>
              <a:rPr lang="en-US" altLang="en-US" dirty="0"/>
              <a:t>Power-related parameters:</a:t>
            </a:r>
          </a:p>
          <a:p>
            <a:r>
              <a:rPr lang="en-US" altLang="en-US" sz="2000" dirty="0"/>
              <a:t>Propulsive jet power:</a:t>
            </a:r>
          </a:p>
          <a:p>
            <a:endParaRPr lang="en-US" altLang="en-US" sz="2000" dirty="0"/>
          </a:p>
          <a:p>
            <a:endParaRPr lang="en-US" altLang="en-US" sz="2000" dirty="0"/>
          </a:p>
          <a:p>
            <a:r>
              <a:rPr lang="en-US" altLang="en-US" sz="2000" dirty="0"/>
              <a:t>Thrust power:</a:t>
            </a:r>
          </a:p>
          <a:p>
            <a:endParaRPr lang="en-US" altLang="en-US" sz="2000" dirty="0"/>
          </a:p>
          <a:p>
            <a:endParaRPr lang="en-US" altLang="en-US" sz="2000" dirty="0"/>
          </a:p>
          <a:p>
            <a:r>
              <a:rPr lang="en-US" altLang="en-US" sz="2000" dirty="0"/>
              <a:t>Power loss</a:t>
            </a:r>
            <a:endParaRPr lang="en-US" altLang="en-US" dirty="0"/>
          </a:p>
          <a:p>
            <a:pPr eaLnBrk="1" hangingPunct="1">
              <a:spcBef>
                <a:spcPct val="20000"/>
              </a:spcBef>
            </a:pPr>
            <a:endParaRPr lang="en-US" altLang="en-US" dirty="0"/>
          </a:p>
        </p:txBody>
      </p:sp>
      <p:graphicFrame>
        <p:nvGraphicFramePr>
          <p:cNvPr id="5" name="Object 9">
            <a:extLst>
              <a:ext uri="{FF2B5EF4-FFF2-40B4-BE49-F238E27FC236}">
                <a16:creationId xmlns:a16="http://schemas.microsoft.com/office/drawing/2014/main" id="{39D5DBA6-D0A1-4C89-AA60-C4A9213D34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1014874"/>
              </p:ext>
            </p:extLst>
          </p:nvPr>
        </p:nvGraphicFramePr>
        <p:xfrm>
          <a:off x="4102100" y="4198938"/>
          <a:ext cx="2117725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09400" imgH="330120" progId="Equation.DSMT4">
                  <p:embed/>
                </p:oleObj>
              </mc:Choice>
              <mc:Fallback>
                <p:oleObj name="Equation" r:id="rId3" imgW="1409400" imgH="330120" progId="Equation.DSMT4">
                  <p:embed/>
                  <p:pic>
                    <p:nvPicPr>
                      <p:cNvPr id="5" name="Object 9">
                        <a:extLst>
                          <a:ext uri="{FF2B5EF4-FFF2-40B4-BE49-F238E27FC236}">
                            <a16:creationId xmlns:a16="http://schemas.microsoft.com/office/drawing/2014/main" id="{39D5DBA6-D0A1-4C89-AA60-C4A9213D34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2100" y="4198938"/>
                        <a:ext cx="2117725" cy="49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9">
            <a:extLst>
              <a:ext uri="{FF2B5EF4-FFF2-40B4-BE49-F238E27FC236}">
                <a16:creationId xmlns:a16="http://schemas.microsoft.com/office/drawing/2014/main" id="{5D51C1D6-85C3-4D7D-ADAD-0319D920BA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4411447"/>
              </p:ext>
            </p:extLst>
          </p:nvPr>
        </p:nvGraphicFramePr>
        <p:xfrm>
          <a:off x="3787775" y="2104195"/>
          <a:ext cx="2384425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87240" imgH="304560" progId="Equation.DSMT4">
                  <p:embed/>
                </p:oleObj>
              </mc:Choice>
              <mc:Fallback>
                <p:oleObj name="Equation" r:id="rId5" imgW="1587240" imgH="304560" progId="Equation.DSMT4">
                  <p:embed/>
                  <p:pic>
                    <p:nvPicPr>
                      <p:cNvPr id="11" name="Object 9">
                        <a:extLst>
                          <a:ext uri="{FF2B5EF4-FFF2-40B4-BE49-F238E27FC236}">
                            <a16:creationId xmlns:a16="http://schemas.microsoft.com/office/drawing/2014/main" id="{5D51C1D6-85C3-4D7D-ADAD-0319D920BA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7775" y="2104195"/>
                        <a:ext cx="2384425" cy="45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9">
            <a:extLst>
              <a:ext uri="{FF2B5EF4-FFF2-40B4-BE49-F238E27FC236}">
                <a16:creationId xmlns:a16="http://schemas.microsoft.com/office/drawing/2014/main" id="{E091DEC1-5BF6-439B-B502-E10BC8B83D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8806865"/>
              </p:ext>
            </p:extLst>
          </p:nvPr>
        </p:nvGraphicFramePr>
        <p:xfrm>
          <a:off x="3902074" y="3224212"/>
          <a:ext cx="2155825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434960" imgH="304560" progId="Equation.DSMT4">
                  <p:embed/>
                </p:oleObj>
              </mc:Choice>
              <mc:Fallback>
                <p:oleObj name="Equation" r:id="rId7" imgW="1434960" imgH="304560" progId="Equation.DSMT4">
                  <p:embed/>
                  <p:pic>
                    <p:nvPicPr>
                      <p:cNvPr id="14" name="Object 9">
                        <a:extLst>
                          <a:ext uri="{FF2B5EF4-FFF2-40B4-BE49-F238E27FC236}">
                            <a16:creationId xmlns:a16="http://schemas.microsoft.com/office/drawing/2014/main" id="{E091DEC1-5BF6-439B-B502-E10BC8B83D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2074" y="3224212"/>
                        <a:ext cx="2155825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8DD5D95-56C1-418C-B32B-C80B447BFE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4703" y="2511109"/>
            <a:ext cx="4539942" cy="183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929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196F306-17B6-420E-9D2C-C4B0D7CDF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(In-)efficiencies:</a:t>
            </a:r>
          </a:p>
          <a:p>
            <a:r>
              <a:rPr lang="en-US" dirty="0"/>
              <a:t>Chemical Energy</a:t>
            </a:r>
          </a:p>
          <a:p>
            <a:endParaRPr lang="en-US" dirty="0"/>
          </a:p>
          <a:p>
            <a:r>
              <a:rPr lang="en-US" dirty="0"/>
              <a:t>Heat</a:t>
            </a:r>
          </a:p>
          <a:p>
            <a:endParaRPr lang="en-US" dirty="0"/>
          </a:p>
          <a:p>
            <a:r>
              <a:rPr lang="en-US" dirty="0"/>
              <a:t>Gas Power</a:t>
            </a:r>
          </a:p>
          <a:p>
            <a:endParaRPr lang="en-US" dirty="0"/>
          </a:p>
          <a:p>
            <a:r>
              <a:rPr lang="en-US" dirty="0"/>
              <a:t>Kinetic Energy</a:t>
            </a:r>
          </a:p>
          <a:p>
            <a:endParaRPr lang="en-US" dirty="0"/>
          </a:p>
          <a:p>
            <a:r>
              <a:rPr lang="en-US" dirty="0"/>
              <a:t>Jet Power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CD9D7-BDC0-4330-ADE0-331BA89E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7.5 Governing Equations of Gas Turbines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00AE0DD-FF7E-44D6-96B6-703B976C3618}"/>
              </a:ext>
            </a:extLst>
          </p:cNvPr>
          <p:cNvCxnSpPr>
            <a:cxnSpLocks/>
          </p:cNvCxnSpPr>
          <p:nvPr/>
        </p:nvCxnSpPr>
        <p:spPr>
          <a:xfrm>
            <a:off x="1737341" y="2451735"/>
            <a:ext cx="0" cy="54864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D2E8B11-48F9-4D7C-8913-59A90F47A4ED}"/>
              </a:ext>
            </a:extLst>
          </p:cNvPr>
          <p:cNvCxnSpPr>
            <a:cxnSpLocks/>
          </p:cNvCxnSpPr>
          <p:nvPr/>
        </p:nvCxnSpPr>
        <p:spPr>
          <a:xfrm>
            <a:off x="1737341" y="3347085"/>
            <a:ext cx="0" cy="54864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15516CF-3BE7-4969-A0D1-111D2A0651C0}"/>
              </a:ext>
            </a:extLst>
          </p:cNvPr>
          <p:cNvCxnSpPr>
            <a:cxnSpLocks/>
          </p:cNvCxnSpPr>
          <p:nvPr/>
        </p:nvCxnSpPr>
        <p:spPr>
          <a:xfrm>
            <a:off x="1737341" y="4242435"/>
            <a:ext cx="0" cy="54864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2BAF0BB-2B70-4778-A640-CA47F294D8C1}"/>
              </a:ext>
            </a:extLst>
          </p:cNvPr>
          <p:cNvCxnSpPr>
            <a:cxnSpLocks/>
          </p:cNvCxnSpPr>
          <p:nvPr/>
        </p:nvCxnSpPr>
        <p:spPr>
          <a:xfrm>
            <a:off x="1737341" y="5105472"/>
            <a:ext cx="0" cy="54864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23" name="Object 9">
            <a:extLst>
              <a:ext uri="{FF2B5EF4-FFF2-40B4-BE49-F238E27FC236}">
                <a16:creationId xmlns:a16="http://schemas.microsoft.com/office/drawing/2014/main" id="{AADB3CC4-AD22-44B3-A5E9-4090571741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6141" y="3188207"/>
          <a:ext cx="2138362" cy="76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22360" imgH="507960" progId="Equation.DSMT4">
                  <p:embed/>
                </p:oleObj>
              </mc:Choice>
              <mc:Fallback>
                <p:oleObj name="Equation" r:id="rId3" imgW="1422360" imgH="507960" progId="Equation.DSMT4">
                  <p:embed/>
                  <p:pic>
                    <p:nvPicPr>
                      <p:cNvPr id="23" name="Object 9">
                        <a:extLst>
                          <a:ext uri="{FF2B5EF4-FFF2-40B4-BE49-F238E27FC236}">
                            <a16:creationId xmlns:a16="http://schemas.microsoft.com/office/drawing/2014/main" id="{AADB3CC4-AD22-44B3-A5E9-4090571741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6141" y="3188207"/>
                        <a:ext cx="2138362" cy="763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9">
            <a:extLst>
              <a:ext uri="{FF2B5EF4-FFF2-40B4-BE49-F238E27FC236}">
                <a16:creationId xmlns:a16="http://schemas.microsoft.com/office/drawing/2014/main" id="{C5A30CB2-E332-4B23-A29C-EA0235840F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5917595"/>
              </p:ext>
            </p:extLst>
          </p:nvPr>
        </p:nvGraphicFramePr>
        <p:xfrm>
          <a:off x="9061999" y="4941318"/>
          <a:ext cx="2559050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01720" imgH="495000" progId="Equation.DSMT4">
                  <p:embed/>
                </p:oleObj>
              </mc:Choice>
              <mc:Fallback>
                <p:oleObj name="Equation" r:id="rId5" imgW="1701720" imgH="495000" progId="Equation.DSMT4">
                  <p:embed/>
                  <p:pic>
                    <p:nvPicPr>
                      <p:cNvPr id="25" name="Object 9">
                        <a:extLst>
                          <a:ext uri="{FF2B5EF4-FFF2-40B4-BE49-F238E27FC236}">
                            <a16:creationId xmlns:a16="http://schemas.microsoft.com/office/drawing/2014/main" id="{C5A30CB2-E332-4B23-A29C-EA0235840FE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61999" y="4941318"/>
                        <a:ext cx="2559050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9">
            <a:extLst>
              <a:ext uri="{FF2B5EF4-FFF2-40B4-BE49-F238E27FC236}">
                <a16:creationId xmlns:a16="http://schemas.microsoft.com/office/drawing/2014/main" id="{8492E609-C3DE-42C5-B5D2-A3657B20CE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5961470"/>
              </p:ext>
            </p:extLst>
          </p:nvPr>
        </p:nvGraphicFramePr>
        <p:xfrm>
          <a:off x="5578121" y="2799080"/>
          <a:ext cx="3054350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031840" imgH="545760" progId="Equation.DSMT4">
                  <p:embed/>
                </p:oleObj>
              </mc:Choice>
              <mc:Fallback>
                <p:oleObj name="Equation" r:id="rId7" imgW="2031840" imgH="545760" progId="Equation.DSMT4">
                  <p:embed/>
                  <p:pic>
                    <p:nvPicPr>
                      <p:cNvPr id="27" name="Object 9">
                        <a:extLst>
                          <a:ext uri="{FF2B5EF4-FFF2-40B4-BE49-F238E27FC236}">
                            <a16:creationId xmlns:a16="http://schemas.microsoft.com/office/drawing/2014/main" id="{8492E609-C3DE-42C5-B5D2-A3657B20CE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8121" y="2799080"/>
                        <a:ext cx="3054350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9">
            <a:extLst>
              <a:ext uri="{FF2B5EF4-FFF2-40B4-BE49-F238E27FC236}">
                <a16:creationId xmlns:a16="http://schemas.microsoft.com/office/drawing/2014/main" id="{BC156C65-6EB8-4471-8FF3-9C04547880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05629" y="2386266"/>
          <a:ext cx="2176463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447560" imgH="469800" progId="Equation.DSMT4">
                  <p:embed/>
                </p:oleObj>
              </mc:Choice>
              <mc:Fallback>
                <p:oleObj name="Equation" r:id="rId9" imgW="1447560" imgH="469800" progId="Equation.DSMT4">
                  <p:embed/>
                  <p:pic>
                    <p:nvPicPr>
                      <p:cNvPr id="29" name="Object 9">
                        <a:extLst>
                          <a:ext uri="{FF2B5EF4-FFF2-40B4-BE49-F238E27FC236}">
                            <a16:creationId xmlns:a16="http://schemas.microsoft.com/office/drawing/2014/main" id="{BC156C65-6EB8-4471-8FF3-9C045478802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5629" y="2386266"/>
                        <a:ext cx="2176463" cy="70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9">
            <a:extLst>
              <a:ext uri="{FF2B5EF4-FFF2-40B4-BE49-F238E27FC236}">
                <a16:creationId xmlns:a16="http://schemas.microsoft.com/office/drawing/2014/main" id="{8E952DA8-2184-46AB-A7D1-2513D3296A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10377"/>
              </p:ext>
            </p:extLst>
          </p:nvPr>
        </p:nvGraphicFramePr>
        <p:xfrm>
          <a:off x="2587084" y="5040137"/>
          <a:ext cx="2443163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625400" imgH="583920" progId="Equation.DSMT4">
                  <p:embed/>
                </p:oleObj>
              </mc:Choice>
              <mc:Fallback>
                <p:oleObj name="Equation" r:id="rId11" imgW="1625400" imgH="583920" progId="Equation.DSMT4">
                  <p:embed/>
                  <p:pic>
                    <p:nvPicPr>
                      <p:cNvPr id="31" name="Object 9">
                        <a:extLst>
                          <a:ext uri="{FF2B5EF4-FFF2-40B4-BE49-F238E27FC236}">
                            <a16:creationId xmlns:a16="http://schemas.microsoft.com/office/drawing/2014/main" id="{8E952DA8-2184-46AB-A7D1-2513D3296A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7084" y="5040137"/>
                        <a:ext cx="2443163" cy="881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9">
            <a:extLst>
              <a:ext uri="{FF2B5EF4-FFF2-40B4-BE49-F238E27FC236}">
                <a16:creationId xmlns:a16="http://schemas.microsoft.com/office/drawing/2014/main" id="{450DDE0F-A460-408D-B1B7-A1393E86F1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23247" y="4045711"/>
          <a:ext cx="2901950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930320" imgH="571320" progId="Equation.DSMT4">
                  <p:embed/>
                </p:oleObj>
              </mc:Choice>
              <mc:Fallback>
                <p:oleObj name="Equation" r:id="rId13" imgW="1930320" imgH="571320" progId="Equation.DSMT4">
                  <p:embed/>
                  <p:pic>
                    <p:nvPicPr>
                      <p:cNvPr id="33" name="Object 9">
                        <a:extLst>
                          <a:ext uri="{FF2B5EF4-FFF2-40B4-BE49-F238E27FC236}">
                            <a16:creationId xmlns:a16="http://schemas.microsoft.com/office/drawing/2014/main" id="{450DDE0F-A460-408D-B1B7-A1393E86F1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247" y="4045711"/>
                        <a:ext cx="2901950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ight Brace 3">
            <a:extLst>
              <a:ext uri="{FF2B5EF4-FFF2-40B4-BE49-F238E27FC236}">
                <a16:creationId xmlns:a16="http://schemas.microsoft.com/office/drawing/2014/main" id="{7462E5FF-A23B-4A70-A726-586F901A5E0A}"/>
              </a:ext>
            </a:extLst>
          </p:cNvPr>
          <p:cNvSpPr/>
          <p:nvPr/>
        </p:nvSpPr>
        <p:spPr>
          <a:xfrm>
            <a:off x="8583027" y="2105024"/>
            <a:ext cx="398716" cy="3816175"/>
          </a:xfrm>
          <a:prstGeom prst="rightBrace">
            <a:avLst>
              <a:gd name="adj1" fmla="val 51334"/>
              <a:gd name="adj2" fmla="val 82191"/>
            </a:avLst>
          </a:prstGeom>
          <a:ln w="28575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1B33275D-5655-4270-9CC7-9A7EC6B90727}"/>
              </a:ext>
            </a:extLst>
          </p:cNvPr>
          <p:cNvSpPr/>
          <p:nvPr/>
        </p:nvSpPr>
        <p:spPr>
          <a:xfrm>
            <a:off x="5099428" y="2105024"/>
            <a:ext cx="398716" cy="2992263"/>
          </a:xfrm>
          <a:prstGeom prst="rightBrace">
            <a:avLst>
              <a:gd name="adj1" fmla="val 51334"/>
              <a:gd name="adj2" fmla="val 38138"/>
            </a:avLst>
          </a:prstGeom>
          <a:ln w="28575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1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196F306-17B6-420E-9D2C-C4B0D7CDF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(In-)efficiencies: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CD9D7-BDC0-4330-ADE0-331BA89E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7.5 Governing Equations of Gas Turbines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28BDC9F-003D-45B5-A867-3F8B4720E144}"/>
              </a:ext>
            </a:extLst>
          </p:cNvPr>
          <p:cNvGrpSpPr/>
          <p:nvPr/>
        </p:nvGrpSpPr>
        <p:grpSpPr>
          <a:xfrm>
            <a:off x="3635881" y="2255597"/>
            <a:ext cx="4920238" cy="3493765"/>
            <a:chOff x="7007731" y="2255597"/>
            <a:chExt cx="4920238" cy="349376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50BB975-8DDE-4A75-B68B-BEAB99504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07731" y="2255597"/>
              <a:ext cx="4920238" cy="3165468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FA917A9-41EB-4E62-B088-369573C7A5B9}"/>
                </a:ext>
              </a:extLst>
            </p:cNvPr>
            <p:cNvSpPr/>
            <p:nvPr/>
          </p:nvSpPr>
          <p:spPr>
            <a:xfrm>
              <a:off x="10972800" y="3000375"/>
              <a:ext cx="888494" cy="128404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ECDAB0-40BD-4D05-B2BC-233C18311B58}"/>
                </a:ext>
              </a:extLst>
            </p:cNvPr>
            <p:cNvSpPr txBox="1"/>
            <p:nvPr/>
          </p:nvSpPr>
          <p:spPr>
            <a:xfrm>
              <a:off x="7681912" y="5380030"/>
              <a:ext cx="35718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Jet Engine Power, Sankey diagram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56602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20D80E9-C948-408B-904E-CFC98E94654D}"/>
              </a:ext>
            </a:extLst>
          </p:cNvPr>
          <p:cNvSpPr/>
          <p:nvPr/>
        </p:nvSpPr>
        <p:spPr>
          <a:xfrm>
            <a:off x="2949413" y="1886174"/>
            <a:ext cx="3058491" cy="400472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With Losses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26FE8E-10E9-4203-B1C7-1162DC57FF43}"/>
              </a:ext>
            </a:extLst>
          </p:cNvPr>
          <p:cNvSpPr/>
          <p:nvPr/>
        </p:nvSpPr>
        <p:spPr>
          <a:xfrm>
            <a:off x="6010275" y="1886174"/>
            <a:ext cx="3058491" cy="400472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Ideal Processes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196F306-17B6-420E-9D2C-C4B0D7CDF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(In-)efficiencies: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CD9D7-BDC0-4330-ADE0-331BA89E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7.5 Governing Equations of Gas Turbines</a:t>
            </a:r>
          </a:p>
        </p:txBody>
      </p:sp>
      <p:graphicFrame>
        <p:nvGraphicFramePr>
          <p:cNvPr id="25" name="Object 9">
            <a:extLst>
              <a:ext uri="{FF2B5EF4-FFF2-40B4-BE49-F238E27FC236}">
                <a16:creationId xmlns:a16="http://schemas.microsoft.com/office/drawing/2014/main" id="{C5A30CB2-E332-4B23-A29C-EA0235840F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1884089"/>
              </p:ext>
            </p:extLst>
          </p:nvPr>
        </p:nvGraphicFramePr>
        <p:xfrm>
          <a:off x="3470447" y="5006975"/>
          <a:ext cx="3762375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501640" imgH="495000" progId="Equation.DSMT4">
                  <p:embed/>
                </p:oleObj>
              </mc:Choice>
              <mc:Fallback>
                <p:oleObj name="Equation" r:id="rId3" imgW="2501640" imgH="495000" progId="Equation.DSMT4">
                  <p:embed/>
                  <p:pic>
                    <p:nvPicPr>
                      <p:cNvPr id="25" name="Object 9">
                        <a:extLst>
                          <a:ext uri="{FF2B5EF4-FFF2-40B4-BE49-F238E27FC236}">
                            <a16:creationId xmlns:a16="http://schemas.microsoft.com/office/drawing/2014/main" id="{C5A30CB2-E332-4B23-A29C-EA0235840FE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0447" y="5006975"/>
                        <a:ext cx="3762375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9">
            <a:extLst>
              <a:ext uri="{FF2B5EF4-FFF2-40B4-BE49-F238E27FC236}">
                <a16:creationId xmlns:a16="http://schemas.microsoft.com/office/drawing/2014/main" id="{8492E609-C3DE-42C5-B5D2-A3657B20CE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584375"/>
              </p:ext>
            </p:extLst>
          </p:nvPr>
        </p:nvGraphicFramePr>
        <p:xfrm>
          <a:off x="2959100" y="2291589"/>
          <a:ext cx="4887913" cy="95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251160" imgH="634680" progId="Equation.DSMT4">
                  <p:embed/>
                </p:oleObj>
              </mc:Choice>
              <mc:Fallback>
                <p:oleObj name="Equation" r:id="rId5" imgW="3251160" imgH="634680" progId="Equation.DSMT4">
                  <p:embed/>
                  <p:pic>
                    <p:nvPicPr>
                      <p:cNvPr id="27" name="Object 9">
                        <a:extLst>
                          <a:ext uri="{FF2B5EF4-FFF2-40B4-BE49-F238E27FC236}">
                            <a16:creationId xmlns:a16="http://schemas.microsoft.com/office/drawing/2014/main" id="{8492E609-C3DE-42C5-B5D2-A3657B20CE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9100" y="2291589"/>
                        <a:ext cx="4887913" cy="957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9">
            <a:extLst>
              <a:ext uri="{FF2B5EF4-FFF2-40B4-BE49-F238E27FC236}">
                <a16:creationId xmlns:a16="http://schemas.microsoft.com/office/drawing/2014/main" id="{8E952DA8-2184-46AB-A7D1-2513D3296A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8483495"/>
              </p:ext>
            </p:extLst>
          </p:nvPr>
        </p:nvGraphicFramePr>
        <p:xfrm>
          <a:off x="3591912" y="3654266"/>
          <a:ext cx="3302000" cy="105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197080" imgH="698400" progId="Equation.DSMT4">
                  <p:embed/>
                </p:oleObj>
              </mc:Choice>
              <mc:Fallback>
                <p:oleObj name="Equation" r:id="rId7" imgW="2197080" imgH="698400" progId="Equation.DSMT4">
                  <p:embed/>
                  <p:pic>
                    <p:nvPicPr>
                      <p:cNvPr id="31" name="Object 9">
                        <a:extLst>
                          <a:ext uri="{FF2B5EF4-FFF2-40B4-BE49-F238E27FC236}">
                            <a16:creationId xmlns:a16="http://schemas.microsoft.com/office/drawing/2014/main" id="{8E952DA8-2184-46AB-A7D1-2513D3296A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1912" y="3654266"/>
                        <a:ext cx="3302000" cy="1052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28529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196F306-17B6-420E-9D2C-C4B0D7CDF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Variation of propulsive (In-)efficiencies: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CD9D7-BDC0-4330-ADE0-331BA89E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7.5 Governing Equations of Gas Turbines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B03877-0651-4F18-AE43-2BD72DD2F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148" y="2178395"/>
            <a:ext cx="3785161" cy="351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299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196F306-17B6-420E-9D2C-C4B0D7CDF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During flight, the available power has to overcome the drag requirements: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CD9D7-BDC0-4330-ADE0-331BA89E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7.5 Governing Equations of Gas Turbines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73D7AD-8BC2-4506-BE47-A84D4A89B0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89" t="49438" r="8822" b="12359"/>
          <a:stretch/>
        </p:blipFill>
        <p:spPr>
          <a:xfrm>
            <a:off x="386652" y="2773017"/>
            <a:ext cx="5364793" cy="22064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D9F21D-2295-44B0-A33C-3E315134F1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2" t="3495" r="5234" b="52808"/>
          <a:stretch/>
        </p:blipFill>
        <p:spPr>
          <a:xfrm>
            <a:off x="6440556" y="2718351"/>
            <a:ext cx="5134500" cy="23158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3993D2-1A1F-489F-B148-DE23AB4A95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137"/>
          <a:stretch/>
        </p:blipFill>
        <p:spPr>
          <a:xfrm>
            <a:off x="2951213" y="5367130"/>
            <a:ext cx="6418896" cy="52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500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A57CC48-463A-411E-A9DB-B6D195CF5E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58"/>
          <a:stretch/>
        </p:blipFill>
        <p:spPr>
          <a:xfrm>
            <a:off x="0" y="0"/>
            <a:ext cx="12192000" cy="59419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5508DC2-6131-4FE7-BC97-3DF2DD7A417D}"/>
              </a:ext>
            </a:extLst>
          </p:cNvPr>
          <p:cNvSpPr/>
          <p:nvPr/>
        </p:nvSpPr>
        <p:spPr>
          <a:xfrm>
            <a:off x="0" y="1780"/>
            <a:ext cx="12192001" cy="59529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297169-CE0C-4E30-9E27-FCDD7FAC8BDE}"/>
              </a:ext>
            </a:extLst>
          </p:cNvPr>
          <p:cNvSpPr txBox="1"/>
          <p:nvPr/>
        </p:nvSpPr>
        <p:spPr>
          <a:xfrm>
            <a:off x="3330388" y="89977"/>
            <a:ext cx="5531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AESP 415 – Aircraft Design Part I Basics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2587E0B-ADF5-4B62-A131-07B2F668BF9F}"/>
              </a:ext>
            </a:extLst>
          </p:cNvPr>
          <p:cNvSpPr txBox="1">
            <a:spLocks/>
          </p:cNvSpPr>
          <p:nvPr/>
        </p:nvSpPr>
        <p:spPr>
          <a:xfrm>
            <a:off x="8506348" y="5126091"/>
            <a:ext cx="3429000" cy="1241822"/>
          </a:xfrm>
          <a:prstGeom prst="rect">
            <a:avLst/>
          </a:prstGeom>
        </p:spPr>
        <p:txBody>
          <a:bodyPr>
            <a:normAutofit/>
          </a:bodyPr>
          <a:lstStyle>
            <a:lvl1pPr marL="144661" indent="-144661" algn="l" defTabSz="19288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13433" indent="-120551" algn="l" defTabSz="19288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18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482204" indent="-96441" algn="l" defTabSz="19288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675085" indent="-96441" algn="l" defTabSz="19288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844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867966" indent="-96441" algn="l" defTabSz="19288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844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060847" indent="-96441" algn="l" defTabSz="192881" rtl="0" eaLnBrk="1" latinLnBrk="0" hangingPunct="1">
              <a:spcBef>
                <a:spcPct val="20000"/>
              </a:spcBef>
              <a:buFont typeface="Arial"/>
              <a:buChar char="•"/>
              <a:defRPr sz="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192881" rtl="0" eaLnBrk="1" latinLnBrk="0" hangingPunct="1">
              <a:spcBef>
                <a:spcPct val="20000"/>
              </a:spcBef>
              <a:buFont typeface="Arial"/>
              <a:buChar char="•"/>
              <a:defRPr sz="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192881" rtl="0" eaLnBrk="1" latinLnBrk="0" hangingPunct="1">
              <a:spcBef>
                <a:spcPct val="20000"/>
              </a:spcBef>
              <a:buFont typeface="Arial"/>
              <a:buChar char="•"/>
              <a:defRPr sz="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192881" rtl="0" eaLnBrk="1" latinLnBrk="0" hangingPunct="1">
              <a:spcBef>
                <a:spcPct val="20000"/>
              </a:spcBef>
              <a:buFont typeface="Arial"/>
              <a:buChar char="•"/>
              <a:defRPr sz="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</a:rPr>
              <a:t>Dr. Wout De Backer</a:t>
            </a:r>
          </a:p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</a:rPr>
              <a:t>1000 Catawba St, Ste 120</a:t>
            </a:r>
          </a:p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wdbacker@cec.sc.edu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0" indent="0" algn="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1E0DC8-B6C3-417E-91F9-5CFA2BE4BC38}"/>
              </a:ext>
            </a:extLst>
          </p:cNvPr>
          <p:cNvSpPr/>
          <p:nvPr/>
        </p:nvSpPr>
        <p:spPr>
          <a:xfrm>
            <a:off x="338137" y="2720898"/>
            <a:ext cx="1472337" cy="1446550"/>
          </a:xfrm>
          <a:prstGeom prst="rect">
            <a:avLst/>
          </a:prstGeom>
          <a:solidFill>
            <a:srgbClr val="9700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70A14-F498-4759-BE45-3CFA84B34BA2}"/>
              </a:ext>
            </a:extLst>
          </p:cNvPr>
          <p:cNvSpPr txBox="1"/>
          <p:nvPr/>
        </p:nvSpPr>
        <p:spPr>
          <a:xfrm>
            <a:off x="338138" y="2894843"/>
            <a:ext cx="14723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B9B0E5-372F-4B1B-A762-FD43A565DFF8}"/>
              </a:ext>
            </a:extLst>
          </p:cNvPr>
          <p:cNvSpPr txBox="1"/>
          <p:nvPr/>
        </p:nvSpPr>
        <p:spPr>
          <a:xfrm>
            <a:off x="338138" y="2720898"/>
            <a:ext cx="1472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MODULE</a:t>
            </a:r>
            <a:endParaRPr lang="en-US" sz="8800" b="1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3BFEC9-68D8-4B5E-8370-998D88E5B2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0128" y="2457450"/>
            <a:ext cx="9945219" cy="1979743"/>
          </a:xfrm>
        </p:spPr>
        <p:txBody>
          <a:bodyPr anchor="ctr"/>
          <a:lstStyle/>
          <a:p>
            <a:pPr algn="l"/>
            <a:r>
              <a:rPr lang="en-US" sz="6000" dirty="0">
                <a:solidFill>
                  <a:schemeClr val="bg1"/>
                </a:solidFill>
              </a:rPr>
              <a:t>PRELIMINARY PROPULSION SIZING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6F1D30-7D5F-49C7-AB37-712C56613EB5}"/>
              </a:ext>
            </a:extLst>
          </p:cNvPr>
          <p:cNvSpPr txBox="1"/>
          <p:nvPr/>
        </p:nvSpPr>
        <p:spPr>
          <a:xfrm>
            <a:off x="10618694" y="95260"/>
            <a:ext cx="1573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Lecture 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F749CF-953B-4A51-908A-A2A11EFAA337}"/>
              </a:ext>
            </a:extLst>
          </p:cNvPr>
          <p:cNvSpPr txBox="1"/>
          <p:nvPr/>
        </p:nvSpPr>
        <p:spPr>
          <a:xfrm>
            <a:off x="338136" y="3791097"/>
            <a:ext cx="1472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TOPIC 7</a:t>
            </a:r>
            <a:endParaRPr lang="en-US" sz="8800" b="1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C56D988-1365-4567-BF91-1F5778FA9660}"/>
              </a:ext>
            </a:extLst>
          </p:cNvPr>
          <p:cNvSpPr txBox="1">
            <a:spLocks/>
          </p:cNvSpPr>
          <p:nvPr/>
        </p:nvSpPr>
        <p:spPr>
          <a:xfrm>
            <a:off x="914400" y="4220763"/>
            <a:ext cx="10363200" cy="916737"/>
          </a:xfrm>
          <a:prstGeom prst="rect">
            <a:avLst/>
          </a:prstGeom>
        </p:spPr>
        <p:txBody>
          <a:bodyPr/>
          <a:lstStyle>
            <a:lvl1pPr algn="ctr" defTabSz="192881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192881" rtl="0" fontAlgn="base">
              <a:spcBef>
                <a:spcPct val="0"/>
              </a:spcBef>
              <a:spcAft>
                <a:spcPct val="0"/>
              </a:spcAft>
              <a:defRPr sz="1856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192881" rtl="0" fontAlgn="base">
              <a:spcBef>
                <a:spcPct val="0"/>
              </a:spcBef>
              <a:spcAft>
                <a:spcPct val="0"/>
              </a:spcAft>
              <a:defRPr sz="1856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192881" rtl="0" fontAlgn="base">
              <a:spcBef>
                <a:spcPct val="0"/>
              </a:spcBef>
              <a:spcAft>
                <a:spcPct val="0"/>
              </a:spcAft>
              <a:defRPr sz="1856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192881" rtl="0" fontAlgn="base">
              <a:spcBef>
                <a:spcPct val="0"/>
              </a:spcBef>
              <a:spcAft>
                <a:spcPct val="0"/>
              </a:spcAft>
              <a:defRPr sz="1856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192881" algn="ctr" defTabSz="192881" rtl="0" fontAlgn="base">
              <a:spcBef>
                <a:spcPct val="0"/>
              </a:spcBef>
              <a:spcAft>
                <a:spcPct val="0"/>
              </a:spcAft>
              <a:defRPr sz="1856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385763" algn="ctr" defTabSz="192881" rtl="0" fontAlgn="base">
              <a:spcBef>
                <a:spcPct val="0"/>
              </a:spcBef>
              <a:spcAft>
                <a:spcPct val="0"/>
              </a:spcAft>
              <a:defRPr sz="1856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578644" algn="ctr" defTabSz="192881" rtl="0" fontAlgn="base">
              <a:spcBef>
                <a:spcPct val="0"/>
              </a:spcBef>
              <a:spcAft>
                <a:spcPct val="0"/>
              </a:spcAft>
              <a:defRPr sz="1856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771525" algn="ctr" defTabSz="192881" rtl="0" fontAlgn="base">
              <a:spcBef>
                <a:spcPct val="0"/>
              </a:spcBef>
              <a:spcAft>
                <a:spcPct val="0"/>
              </a:spcAft>
              <a:defRPr sz="1856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Thank You!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895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CD9D7-BDC0-4330-ADE0-331BA89E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7.1 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75106-4F87-430A-A4FA-CD61EA574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ct val="20000"/>
              </a:spcBef>
              <a:buNone/>
            </a:pPr>
            <a:r>
              <a:rPr lang="en-US" altLang="en-US" dirty="0"/>
              <a:t>Balloon Analogy:</a:t>
            </a:r>
          </a:p>
          <a:p>
            <a:pPr eaLnBrk="1" hangingPunct="1">
              <a:spcBef>
                <a:spcPct val="20000"/>
              </a:spcBef>
            </a:pPr>
            <a:endParaRPr lang="en-US" altLang="en-US" dirty="0"/>
          </a:p>
          <a:p>
            <a:pPr marL="457200" indent="-457200" eaLnBrk="1" hangingPunct="1">
              <a:spcBef>
                <a:spcPts val="0"/>
              </a:spcBef>
              <a:buFont typeface="+mj-lt"/>
              <a:buAutoNum type="arabicPeriod"/>
            </a:pP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54972B1-BA22-4555-9A24-2EDFF4E352AA}"/>
              </a:ext>
            </a:extLst>
          </p:cNvPr>
          <p:cNvGrpSpPr/>
          <p:nvPr/>
        </p:nvGrpSpPr>
        <p:grpSpPr>
          <a:xfrm>
            <a:off x="4126076" y="2126300"/>
            <a:ext cx="5061178" cy="3034520"/>
            <a:chOff x="6363953" y="2382602"/>
            <a:chExt cx="5061178" cy="3034520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72AF9640-C81B-4010-A790-D94D2A7F57F5}"/>
                </a:ext>
              </a:extLst>
            </p:cNvPr>
            <p:cNvGrpSpPr/>
            <p:nvPr/>
          </p:nvGrpSpPr>
          <p:grpSpPr>
            <a:xfrm>
              <a:off x="6933873" y="2382602"/>
              <a:ext cx="4491258" cy="3034520"/>
              <a:chOff x="6933873" y="2382602"/>
              <a:chExt cx="4491258" cy="303452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EA609A71-D11A-4AA5-A8C7-653081BD5F99}"/>
                  </a:ext>
                </a:extLst>
              </p:cNvPr>
              <p:cNvGrpSpPr/>
              <p:nvPr/>
            </p:nvGrpSpPr>
            <p:grpSpPr>
              <a:xfrm>
                <a:off x="7052789" y="2652658"/>
                <a:ext cx="3004140" cy="2038562"/>
                <a:chOff x="1549088" y="2633280"/>
                <a:chExt cx="3004140" cy="2038562"/>
              </a:xfrm>
            </p:grpSpPr>
            <p:sp>
              <p:nvSpPr>
                <p:cNvPr id="43" name="Arrow: Right 42">
                  <a:extLst>
                    <a:ext uri="{FF2B5EF4-FFF2-40B4-BE49-F238E27FC236}">
                      <a16:creationId xmlns:a16="http://schemas.microsoft.com/office/drawing/2014/main" id="{5BA23275-6228-48D2-9487-BAE13276D7F7}"/>
                    </a:ext>
                  </a:extLst>
                </p:cNvPr>
                <p:cNvSpPr/>
                <p:nvPr/>
              </p:nvSpPr>
              <p:spPr>
                <a:xfrm>
                  <a:off x="1843331" y="3835006"/>
                  <a:ext cx="1264119" cy="630628"/>
                </a:xfrm>
                <a:prstGeom prst="rightArrow">
                  <a:avLst/>
                </a:prstGeom>
                <a:solidFill>
                  <a:srgbClr val="97002E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eaLnBrk="1" hangingPunct="1">
                    <a:spcBef>
                      <a:spcPct val="20000"/>
                    </a:spcBef>
                  </a:pPr>
                  <a:endParaRPr lang="en-US" altLang="en-US" sz="1200" dirty="0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E62B02DA-8009-4E5E-BAB2-89017BA6CA3C}"/>
                    </a:ext>
                  </a:extLst>
                </p:cNvPr>
                <p:cNvSpPr/>
                <p:nvPr/>
              </p:nvSpPr>
              <p:spPr>
                <a:xfrm>
                  <a:off x="1549088" y="2633280"/>
                  <a:ext cx="3004140" cy="2038562"/>
                </a:xfrm>
                <a:custGeom>
                  <a:avLst/>
                  <a:gdLst>
                    <a:gd name="connsiteX0" fmla="*/ 2892286 w 2902226"/>
                    <a:gd name="connsiteY0" fmla="*/ 695739 h 2216426"/>
                    <a:gd name="connsiteX1" fmla="*/ 1967947 w 2902226"/>
                    <a:gd name="connsiteY1" fmla="*/ 149087 h 2216426"/>
                    <a:gd name="connsiteX2" fmla="*/ 646043 w 2902226"/>
                    <a:gd name="connsiteY2" fmla="*/ 0 h 2216426"/>
                    <a:gd name="connsiteX3" fmla="*/ 29817 w 2902226"/>
                    <a:gd name="connsiteY3" fmla="*/ 705678 h 2216426"/>
                    <a:gd name="connsiteX4" fmla="*/ 0 w 2902226"/>
                    <a:gd name="connsiteY4" fmla="*/ 1639956 h 2216426"/>
                    <a:gd name="connsiteX5" fmla="*/ 695739 w 2902226"/>
                    <a:gd name="connsiteY5" fmla="*/ 2216426 h 2216426"/>
                    <a:gd name="connsiteX6" fmla="*/ 2047460 w 2902226"/>
                    <a:gd name="connsiteY6" fmla="*/ 1928191 h 2216426"/>
                    <a:gd name="connsiteX7" fmla="*/ 2902226 w 2902226"/>
                    <a:gd name="connsiteY7" fmla="*/ 1113182 h 2216426"/>
                    <a:gd name="connsiteX0" fmla="*/ 2892286 w 2902226"/>
                    <a:gd name="connsiteY0" fmla="*/ 727909 h 2248596"/>
                    <a:gd name="connsiteX1" fmla="*/ 1967947 w 2902226"/>
                    <a:gd name="connsiteY1" fmla="*/ 181257 h 2248596"/>
                    <a:gd name="connsiteX2" fmla="*/ 646043 w 2902226"/>
                    <a:gd name="connsiteY2" fmla="*/ 32170 h 2248596"/>
                    <a:gd name="connsiteX3" fmla="*/ 29817 w 2902226"/>
                    <a:gd name="connsiteY3" fmla="*/ 737848 h 2248596"/>
                    <a:gd name="connsiteX4" fmla="*/ 0 w 2902226"/>
                    <a:gd name="connsiteY4" fmla="*/ 1672126 h 2248596"/>
                    <a:gd name="connsiteX5" fmla="*/ 695739 w 2902226"/>
                    <a:gd name="connsiteY5" fmla="*/ 2248596 h 2248596"/>
                    <a:gd name="connsiteX6" fmla="*/ 2047460 w 2902226"/>
                    <a:gd name="connsiteY6" fmla="*/ 1960361 h 2248596"/>
                    <a:gd name="connsiteX7" fmla="*/ 2902226 w 2902226"/>
                    <a:gd name="connsiteY7" fmla="*/ 1145352 h 2248596"/>
                    <a:gd name="connsiteX0" fmla="*/ 2892286 w 2902226"/>
                    <a:gd name="connsiteY0" fmla="*/ 789337 h 2310024"/>
                    <a:gd name="connsiteX1" fmla="*/ 1967947 w 2902226"/>
                    <a:gd name="connsiteY1" fmla="*/ 242685 h 2310024"/>
                    <a:gd name="connsiteX2" fmla="*/ 646043 w 2902226"/>
                    <a:gd name="connsiteY2" fmla="*/ 93598 h 2310024"/>
                    <a:gd name="connsiteX3" fmla="*/ 29817 w 2902226"/>
                    <a:gd name="connsiteY3" fmla="*/ 799276 h 2310024"/>
                    <a:gd name="connsiteX4" fmla="*/ 0 w 2902226"/>
                    <a:gd name="connsiteY4" fmla="*/ 1733554 h 2310024"/>
                    <a:gd name="connsiteX5" fmla="*/ 695739 w 2902226"/>
                    <a:gd name="connsiteY5" fmla="*/ 2310024 h 2310024"/>
                    <a:gd name="connsiteX6" fmla="*/ 2047460 w 2902226"/>
                    <a:gd name="connsiteY6" fmla="*/ 2021789 h 2310024"/>
                    <a:gd name="connsiteX7" fmla="*/ 2902226 w 2902226"/>
                    <a:gd name="connsiteY7" fmla="*/ 1206780 h 2310024"/>
                    <a:gd name="connsiteX0" fmla="*/ 2996380 w 3006320"/>
                    <a:gd name="connsiteY0" fmla="*/ 789337 h 2310024"/>
                    <a:gd name="connsiteX1" fmla="*/ 2072041 w 3006320"/>
                    <a:gd name="connsiteY1" fmla="*/ 242685 h 2310024"/>
                    <a:gd name="connsiteX2" fmla="*/ 750137 w 3006320"/>
                    <a:gd name="connsiteY2" fmla="*/ 93598 h 2310024"/>
                    <a:gd name="connsiteX3" fmla="*/ 133911 w 3006320"/>
                    <a:gd name="connsiteY3" fmla="*/ 799276 h 2310024"/>
                    <a:gd name="connsiteX4" fmla="*/ 104094 w 3006320"/>
                    <a:gd name="connsiteY4" fmla="*/ 1733554 h 2310024"/>
                    <a:gd name="connsiteX5" fmla="*/ 799833 w 3006320"/>
                    <a:gd name="connsiteY5" fmla="*/ 2310024 h 2310024"/>
                    <a:gd name="connsiteX6" fmla="*/ 2151554 w 3006320"/>
                    <a:gd name="connsiteY6" fmla="*/ 2021789 h 2310024"/>
                    <a:gd name="connsiteX7" fmla="*/ 3006320 w 3006320"/>
                    <a:gd name="connsiteY7" fmla="*/ 1206780 h 2310024"/>
                    <a:gd name="connsiteX0" fmla="*/ 3013192 w 3023132"/>
                    <a:gd name="connsiteY0" fmla="*/ 789337 h 2310024"/>
                    <a:gd name="connsiteX1" fmla="*/ 2088853 w 3023132"/>
                    <a:gd name="connsiteY1" fmla="*/ 242685 h 2310024"/>
                    <a:gd name="connsiteX2" fmla="*/ 766949 w 3023132"/>
                    <a:gd name="connsiteY2" fmla="*/ 93598 h 2310024"/>
                    <a:gd name="connsiteX3" fmla="*/ 150723 w 3023132"/>
                    <a:gd name="connsiteY3" fmla="*/ 799276 h 2310024"/>
                    <a:gd name="connsiteX4" fmla="*/ 120906 w 3023132"/>
                    <a:gd name="connsiteY4" fmla="*/ 1733554 h 2310024"/>
                    <a:gd name="connsiteX5" fmla="*/ 816645 w 3023132"/>
                    <a:gd name="connsiteY5" fmla="*/ 2310024 h 2310024"/>
                    <a:gd name="connsiteX6" fmla="*/ 2168366 w 3023132"/>
                    <a:gd name="connsiteY6" fmla="*/ 2021789 h 2310024"/>
                    <a:gd name="connsiteX7" fmla="*/ 3023132 w 3023132"/>
                    <a:gd name="connsiteY7" fmla="*/ 1206780 h 2310024"/>
                    <a:gd name="connsiteX0" fmla="*/ 3013192 w 3023132"/>
                    <a:gd name="connsiteY0" fmla="*/ 789337 h 2372377"/>
                    <a:gd name="connsiteX1" fmla="*/ 2088853 w 3023132"/>
                    <a:gd name="connsiteY1" fmla="*/ 242685 h 2372377"/>
                    <a:gd name="connsiteX2" fmla="*/ 766949 w 3023132"/>
                    <a:gd name="connsiteY2" fmla="*/ 93598 h 2372377"/>
                    <a:gd name="connsiteX3" fmla="*/ 150723 w 3023132"/>
                    <a:gd name="connsiteY3" fmla="*/ 799276 h 2372377"/>
                    <a:gd name="connsiteX4" fmla="*/ 120906 w 3023132"/>
                    <a:gd name="connsiteY4" fmla="*/ 1733554 h 2372377"/>
                    <a:gd name="connsiteX5" fmla="*/ 816645 w 3023132"/>
                    <a:gd name="connsiteY5" fmla="*/ 2310024 h 2372377"/>
                    <a:gd name="connsiteX6" fmla="*/ 2168366 w 3023132"/>
                    <a:gd name="connsiteY6" fmla="*/ 2021789 h 2372377"/>
                    <a:gd name="connsiteX7" fmla="*/ 3023132 w 3023132"/>
                    <a:gd name="connsiteY7" fmla="*/ 1206780 h 2372377"/>
                    <a:gd name="connsiteX0" fmla="*/ 3013192 w 3023132"/>
                    <a:gd name="connsiteY0" fmla="*/ 789337 h 2324578"/>
                    <a:gd name="connsiteX1" fmla="*/ 2088853 w 3023132"/>
                    <a:gd name="connsiteY1" fmla="*/ 242685 h 2324578"/>
                    <a:gd name="connsiteX2" fmla="*/ 766949 w 3023132"/>
                    <a:gd name="connsiteY2" fmla="*/ 93598 h 2324578"/>
                    <a:gd name="connsiteX3" fmla="*/ 150723 w 3023132"/>
                    <a:gd name="connsiteY3" fmla="*/ 799276 h 2324578"/>
                    <a:gd name="connsiteX4" fmla="*/ 120906 w 3023132"/>
                    <a:gd name="connsiteY4" fmla="*/ 1733554 h 2324578"/>
                    <a:gd name="connsiteX5" fmla="*/ 816645 w 3023132"/>
                    <a:gd name="connsiteY5" fmla="*/ 2310024 h 2324578"/>
                    <a:gd name="connsiteX6" fmla="*/ 2168366 w 3023132"/>
                    <a:gd name="connsiteY6" fmla="*/ 2021789 h 2324578"/>
                    <a:gd name="connsiteX7" fmla="*/ 3023132 w 3023132"/>
                    <a:gd name="connsiteY7" fmla="*/ 1206780 h 2324578"/>
                    <a:gd name="connsiteX0" fmla="*/ 2996381 w 3006321"/>
                    <a:gd name="connsiteY0" fmla="*/ 789337 h 2324578"/>
                    <a:gd name="connsiteX1" fmla="*/ 2072042 w 3006321"/>
                    <a:gd name="connsiteY1" fmla="*/ 242685 h 2324578"/>
                    <a:gd name="connsiteX2" fmla="*/ 750138 w 3006321"/>
                    <a:gd name="connsiteY2" fmla="*/ 93598 h 2324578"/>
                    <a:gd name="connsiteX3" fmla="*/ 133912 w 3006321"/>
                    <a:gd name="connsiteY3" fmla="*/ 799276 h 2324578"/>
                    <a:gd name="connsiteX4" fmla="*/ 104095 w 3006321"/>
                    <a:gd name="connsiteY4" fmla="*/ 1733554 h 2324578"/>
                    <a:gd name="connsiteX5" fmla="*/ 799834 w 3006321"/>
                    <a:gd name="connsiteY5" fmla="*/ 2310024 h 2324578"/>
                    <a:gd name="connsiteX6" fmla="*/ 2151555 w 3006321"/>
                    <a:gd name="connsiteY6" fmla="*/ 2021789 h 2324578"/>
                    <a:gd name="connsiteX7" fmla="*/ 3006321 w 3006321"/>
                    <a:gd name="connsiteY7" fmla="*/ 1206780 h 2324578"/>
                    <a:gd name="connsiteX0" fmla="*/ 3094428 w 3104368"/>
                    <a:gd name="connsiteY0" fmla="*/ 742628 h 2277869"/>
                    <a:gd name="connsiteX1" fmla="*/ 2170089 w 3104368"/>
                    <a:gd name="connsiteY1" fmla="*/ 195976 h 2277869"/>
                    <a:gd name="connsiteX2" fmla="*/ 848185 w 3104368"/>
                    <a:gd name="connsiteY2" fmla="*/ 46889 h 2277869"/>
                    <a:gd name="connsiteX3" fmla="*/ 92811 w 3104368"/>
                    <a:gd name="connsiteY3" fmla="*/ 961289 h 2277869"/>
                    <a:gd name="connsiteX4" fmla="*/ 202142 w 3104368"/>
                    <a:gd name="connsiteY4" fmla="*/ 1686845 h 2277869"/>
                    <a:gd name="connsiteX5" fmla="*/ 897881 w 3104368"/>
                    <a:gd name="connsiteY5" fmla="*/ 2263315 h 2277869"/>
                    <a:gd name="connsiteX6" fmla="*/ 2249602 w 3104368"/>
                    <a:gd name="connsiteY6" fmla="*/ 1975080 h 2277869"/>
                    <a:gd name="connsiteX7" fmla="*/ 3104368 w 3104368"/>
                    <a:gd name="connsiteY7" fmla="*/ 1160071 h 2277869"/>
                    <a:gd name="connsiteX0" fmla="*/ 3004868 w 3014808"/>
                    <a:gd name="connsiteY0" fmla="*/ 742628 h 2277869"/>
                    <a:gd name="connsiteX1" fmla="*/ 2080529 w 3014808"/>
                    <a:gd name="connsiteY1" fmla="*/ 195976 h 2277869"/>
                    <a:gd name="connsiteX2" fmla="*/ 758625 w 3014808"/>
                    <a:gd name="connsiteY2" fmla="*/ 46889 h 2277869"/>
                    <a:gd name="connsiteX3" fmla="*/ 3251 w 3014808"/>
                    <a:gd name="connsiteY3" fmla="*/ 961289 h 2277869"/>
                    <a:gd name="connsiteX4" fmla="*/ 112582 w 3014808"/>
                    <a:gd name="connsiteY4" fmla="*/ 1686845 h 2277869"/>
                    <a:gd name="connsiteX5" fmla="*/ 808321 w 3014808"/>
                    <a:gd name="connsiteY5" fmla="*/ 2263315 h 2277869"/>
                    <a:gd name="connsiteX6" fmla="*/ 2160042 w 3014808"/>
                    <a:gd name="connsiteY6" fmla="*/ 1975080 h 2277869"/>
                    <a:gd name="connsiteX7" fmla="*/ 3014808 w 3014808"/>
                    <a:gd name="connsiteY7" fmla="*/ 1160071 h 2277869"/>
                    <a:gd name="connsiteX0" fmla="*/ 3009114 w 3019054"/>
                    <a:gd name="connsiteY0" fmla="*/ 742628 h 2224852"/>
                    <a:gd name="connsiteX1" fmla="*/ 2084775 w 3019054"/>
                    <a:gd name="connsiteY1" fmla="*/ 195976 h 2224852"/>
                    <a:gd name="connsiteX2" fmla="*/ 762871 w 3019054"/>
                    <a:gd name="connsiteY2" fmla="*/ 46889 h 2224852"/>
                    <a:gd name="connsiteX3" fmla="*/ 7497 w 3019054"/>
                    <a:gd name="connsiteY3" fmla="*/ 961289 h 2224852"/>
                    <a:gd name="connsiteX4" fmla="*/ 116828 w 3019054"/>
                    <a:gd name="connsiteY4" fmla="*/ 1686845 h 2224852"/>
                    <a:gd name="connsiteX5" fmla="*/ 931837 w 3019054"/>
                    <a:gd name="connsiteY5" fmla="*/ 2213619 h 2224852"/>
                    <a:gd name="connsiteX6" fmla="*/ 2164288 w 3019054"/>
                    <a:gd name="connsiteY6" fmla="*/ 1975080 h 2224852"/>
                    <a:gd name="connsiteX7" fmla="*/ 3019054 w 3019054"/>
                    <a:gd name="connsiteY7" fmla="*/ 1160071 h 2224852"/>
                    <a:gd name="connsiteX0" fmla="*/ 3087324 w 3097264"/>
                    <a:gd name="connsiteY0" fmla="*/ 742628 h 1995952"/>
                    <a:gd name="connsiteX1" fmla="*/ 2162985 w 3097264"/>
                    <a:gd name="connsiteY1" fmla="*/ 195976 h 1995952"/>
                    <a:gd name="connsiteX2" fmla="*/ 841081 w 3097264"/>
                    <a:gd name="connsiteY2" fmla="*/ 46889 h 1995952"/>
                    <a:gd name="connsiteX3" fmla="*/ 85707 w 3097264"/>
                    <a:gd name="connsiteY3" fmla="*/ 961289 h 1995952"/>
                    <a:gd name="connsiteX4" fmla="*/ 195038 w 3097264"/>
                    <a:gd name="connsiteY4" fmla="*/ 1686845 h 1995952"/>
                    <a:gd name="connsiteX5" fmla="*/ 2242498 w 3097264"/>
                    <a:gd name="connsiteY5" fmla="*/ 1975080 h 1995952"/>
                    <a:gd name="connsiteX6" fmla="*/ 3097264 w 3097264"/>
                    <a:gd name="connsiteY6" fmla="*/ 1160071 h 1995952"/>
                    <a:gd name="connsiteX0" fmla="*/ 3004777 w 3014717"/>
                    <a:gd name="connsiteY0" fmla="*/ 742628 h 2083857"/>
                    <a:gd name="connsiteX1" fmla="*/ 2080438 w 3014717"/>
                    <a:gd name="connsiteY1" fmla="*/ 195976 h 2083857"/>
                    <a:gd name="connsiteX2" fmla="*/ 758534 w 3014717"/>
                    <a:gd name="connsiteY2" fmla="*/ 46889 h 2083857"/>
                    <a:gd name="connsiteX3" fmla="*/ 3160 w 3014717"/>
                    <a:gd name="connsiteY3" fmla="*/ 961289 h 2083857"/>
                    <a:gd name="connsiteX4" fmla="*/ 559752 w 3014717"/>
                    <a:gd name="connsiteY4" fmla="*/ 1965141 h 2083857"/>
                    <a:gd name="connsiteX5" fmla="*/ 2159951 w 3014717"/>
                    <a:gd name="connsiteY5" fmla="*/ 1975080 h 2083857"/>
                    <a:gd name="connsiteX6" fmla="*/ 3014717 w 3014717"/>
                    <a:gd name="connsiteY6" fmla="*/ 1160071 h 2083857"/>
                    <a:gd name="connsiteX0" fmla="*/ 3004777 w 3014717"/>
                    <a:gd name="connsiteY0" fmla="*/ 807502 h 2148731"/>
                    <a:gd name="connsiteX1" fmla="*/ 2080438 w 3014717"/>
                    <a:gd name="connsiteY1" fmla="*/ 260850 h 2148731"/>
                    <a:gd name="connsiteX2" fmla="*/ 758534 w 3014717"/>
                    <a:gd name="connsiteY2" fmla="*/ 111763 h 2148731"/>
                    <a:gd name="connsiteX3" fmla="*/ 3160 w 3014717"/>
                    <a:gd name="connsiteY3" fmla="*/ 1026163 h 2148731"/>
                    <a:gd name="connsiteX4" fmla="*/ 559752 w 3014717"/>
                    <a:gd name="connsiteY4" fmla="*/ 2030015 h 2148731"/>
                    <a:gd name="connsiteX5" fmla="*/ 2159951 w 3014717"/>
                    <a:gd name="connsiteY5" fmla="*/ 2039954 h 2148731"/>
                    <a:gd name="connsiteX6" fmla="*/ 3014717 w 3014717"/>
                    <a:gd name="connsiteY6" fmla="*/ 1224945 h 2148731"/>
                    <a:gd name="connsiteX0" fmla="*/ 3008958 w 3018898"/>
                    <a:gd name="connsiteY0" fmla="*/ 807502 h 2164376"/>
                    <a:gd name="connsiteX1" fmla="*/ 2084619 w 3018898"/>
                    <a:gd name="connsiteY1" fmla="*/ 260850 h 2164376"/>
                    <a:gd name="connsiteX2" fmla="*/ 762715 w 3018898"/>
                    <a:gd name="connsiteY2" fmla="*/ 111763 h 2164376"/>
                    <a:gd name="connsiteX3" fmla="*/ 7341 w 3018898"/>
                    <a:gd name="connsiteY3" fmla="*/ 1026163 h 2164376"/>
                    <a:gd name="connsiteX4" fmla="*/ 563933 w 3018898"/>
                    <a:gd name="connsiteY4" fmla="*/ 2030015 h 2164376"/>
                    <a:gd name="connsiteX5" fmla="*/ 2164132 w 3018898"/>
                    <a:gd name="connsiteY5" fmla="*/ 2039954 h 2164376"/>
                    <a:gd name="connsiteX6" fmla="*/ 3018898 w 3018898"/>
                    <a:gd name="connsiteY6" fmla="*/ 1224945 h 2164376"/>
                    <a:gd name="connsiteX0" fmla="*/ 3008958 w 3018898"/>
                    <a:gd name="connsiteY0" fmla="*/ 796833 h 2153707"/>
                    <a:gd name="connsiteX1" fmla="*/ 2074680 w 3018898"/>
                    <a:gd name="connsiteY1" fmla="*/ 101094 h 2153707"/>
                    <a:gd name="connsiteX2" fmla="*/ 762715 w 3018898"/>
                    <a:gd name="connsiteY2" fmla="*/ 101094 h 2153707"/>
                    <a:gd name="connsiteX3" fmla="*/ 7341 w 3018898"/>
                    <a:gd name="connsiteY3" fmla="*/ 1015494 h 2153707"/>
                    <a:gd name="connsiteX4" fmla="*/ 563933 w 3018898"/>
                    <a:gd name="connsiteY4" fmla="*/ 2019346 h 2153707"/>
                    <a:gd name="connsiteX5" fmla="*/ 2164132 w 3018898"/>
                    <a:gd name="connsiteY5" fmla="*/ 2029285 h 2153707"/>
                    <a:gd name="connsiteX6" fmla="*/ 3018898 w 3018898"/>
                    <a:gd name="connsiteY6" fmla="*/ 1214276 h 2153707"/>
                    <a:gd name="connsiteX0" fmla="*/ 3004936 w 3014876"/>
                    <a:gd name="connsiteY0" fmla="*/ 796833 h 2087139"/>
                    <a:gd name="connsiteX1" fmla="*/ 2070658 w 3014876"/>
                    <a:gd name="connsiteY1" fmla="*/ 101094 h 2087139"/>
                    <a:gd name="connsiteX2" fmla="*/ 758693 w 3014876"/>
                    <a:gd name="connsiteY2" fmla="*/ 101094 h 2087139"/>
                    <a:gd name="connsiteX3" fmla="*/ 3319 w 3014876"/>
                    <a:gd name="connsiteY3" fmla="*/ 1015494 h 2087139"/>
                    <a:gd name="connsiteX4" fmla="*/ 559911 w 3014876"/>
                    <a:gd name="connsiteY4" fmla="*/ 2019346 h 2087139"/>
                    <a:gd name="connsiteX5" fmla="*/ 2239623 w 3014876"/>
                    <a:gd name="connsiteY5" fmla="*/ 1910015 h 2087139"/>
                    <a:gd name="connsiteX6" fmla="*/ 3014876 w 3014876"/>
                    <a:gd name="connsiteY6" fmla="*/ 1214276 h 2087139"/>
                    <a:gd name="connsiteX0" fmla="*/ 3004936 w 3014876"/>
                    <a:gd name="connsiteY0" fmla="*/ 796833 h 2101374"/>
                    <a:gd name="connsiteX1" fmla="*/ 2070658 w 3014876"/>
                    <a:gd name="connsiteY1" fmla="*/ 101094 h 2101374"/>
                    <a:gd name="connsiteX2" fmla="*/ 758693 w 3014876"/>
                    <a:gd name="connsiteY2" fmla="*/ 101094 h 2101374"/>
                    <a:gd name="connsiteX3" fmla="*/ 3319 w 3014876"/>
                    <a:gd name="connsiteY3" fmla="*/ 1015494 h 2101374"/>
                    <a:gd name="connsiteX4" fmla="*/ 559911 w 3014876"/>
                    <a:gd name="connsiteY4" fmla="*/ 2019346 h 2101374"/>
                    <a:gd name="connsiteX5" fmla="*/ 2239623 w 3014876"/>
                    <a:gd name="connsiteY5" fmla="*/ 1910015 h 2101374"/>
                    <a:gd name="connsiteX6" fmla="*/ 3014876 w 3014876"/>
                    <a:gd name="connsiteY6" fmla="*/ 1214276 h 2101374"/>
                    <a:gd name="connsiteX0" fmla="*/ 3014876 w 3014876"/>
                    <a:gd name="connsiteY0" fmla="*/ 1219033 h 2126009"/>
                    <a:gd name="connsiteX1" fmla="*/ 2070658 w 3014876"/>
                    <a:gd name="connsiteY1" fmla="*/ 125729 h 2126009"/>
                    <a:gd name="connsiteX2" fmla="*/ 758693 w 3014876"/>
                    <a:gd name="connsiteY2" fmla="*/ 125729 h 2126009"/>
                    <a:gd name="connsiteX3" fmla="*/ 3319 w 3014876"/>
                    <a:gd name="connsiteY3" fmla="*/ 1040129 h 2126009"/>
                    <a:gd name="connsiteX4" fmla="*/ 559911 w 3014876"/>
                    <a:gd name="connsiteY4" fmla="*/ 2043981 h 2126009"/>
                    <a:gd name="connsiteX5" fmla="*/ 2239623 w 3014876"/>
                    <a:gd name="connsiteY5" fmla="*/ 1934650 h 2126009"/>
                    <a:gd name="connsiteX6" fmla="*/ 3014876 w 3014876"/>
                    <a:gd name="connsiteY6" fmla="*/ 1238911 h 2126009"/>
                    <a:gd name="connsiteX0" fmla="*/ 3014876 w 3024816"/>
                    <a:gd name="connsiteY0" fmla="*/ 1219033 h 2116928"/>
                    <a:gd name="connsiteX1" fmla="*/ 2070658 w 3024816"/>
                    <a:gd name="connsiteY1" fmla="*/ 125729 h 2116928"/>
                    <a:gd name="connsiteX2" fmla="*/ 758693 w 3024816"/>
                    <a:gd name="connsiteY2" fmla="*/ 125729 h 2116928"/>
                    <a:gd name="connsiteX3" fmla="*/ 3319 w 3024816"/>
                    <a:gd name="connsiteY3" fmla="*/ 1040129 h 2116928"/>
                    <a:gd name="connsiteX4" fmla="*/ 559911 w 3024816"/>
                    <a:gd name="connsiteY4" fmla="*/ 2043981 h 2116928"/>
                    <a:gd name="connsiteX5" fmla="*/ 2239623 w 3024816"/>
                    <a:gd name="connsiteY5" fmla="*/ 1934650 h 2116928"/>
                    <a:gd name="connsiteX6" fmla="*/ 3024816 w 3024816"/>
                    <a:gd name="connsiteY6" fmla="*/ 1099763 h 2116928"/>
                    <a:gd name="connsiteX0" fmla="*/ 3012185 w 3022125"/>
                    <a:gd name="connsiteY0" fmla="*/ 1219033 h 2116928"/>
                    <a:gd name="connsiteX1" fmla="*/ 2067967 w 3022125"/>
                    <a:gd name="connsiteY1" fmla="*/ 125729 h 2116928"/>
                    <a:gd name="connsiteX2" fmla="*/ 756002 w 3022125"/>
                    <a:gd name="connsiteY2" fmla="*/ 125729 h 2116928"/>
                    <a:gd name="connsiteX3" fmla="*/ 628 w 3022125"/>
                    <a:gd name="connsiteY3" fmla="*/ 1040129 h 2116928"/>
                    <a:gd name="connsiteX4" fmla="*/ 557220 w 3022125"/>
                    <a:gd name="connsiteY4" fmla="*/ 2043981 h 2116928"/>
                    <a:gd name="connsiteX5" fmla="*/ 2236932 w 3022125"/>
                    <a:gd name="connsiteY5" fmla="*/ 1934650 h 2116928"/>
                    <a:gd name="connsiteX6" fmla="*/ 3022125 w 3022125"/>
                    <a:gd name="connsiteY6" fmla="*/ 1099763 h 2116928"/>
                    <a:gd name="connsiteX0" fmla="*/ 3011859 w 3021799"/>
                    <a:gd name="connsiteY0" fmla="*/ 1219033 h 2132387"/>
                    <a:gd name="connsiteX1" fmla="*/ 2067641 w 3021799"/>
                    <a:gd name="connsiteY1" fmla="*/ 125729 h 2132387"/>
                    <a:gd name="connsiteX2" fmla="*/ 755676 w 3021799"/>
                    <a:gd name="connsiteY2" fmla="*/ 125729 h 2132387"/>
                    <a:gd name="connsiteX3" fmla="*/ 302 w 3021799"/>
                    <a:gd name="connsiteY3" fmla="*/ 1040129 h 2132387"/>
                    <a:gd name="connsiteX4" fmla="*/ 686103 w 3021799"/>
                    <a:gd name="connsiteY4" fmla="*/ 2063860 h 2132387"/>
                    <a:gd name="connsiteX5" fmla="*/ 2236606 w 3021799"/>
                    <a:gd name="connsiteY5" fmla="*/ 1934650 h 2132387"/>
                    <a:gd name="connsiteX6" fmla="*/ 3021799 w 3021799"/>
                    <a:gd name="connsiteY6" fmla="*/ 1099763 h 2132387"/>
                    <a:gd name="connsiteX0" fmla="*/ 3011950 w 3021890"/>
                    <a:gd name="connsiteY0" fmla="*/ 1219033 h 2119146"/>
                    <a:gd name="connsiteX1" fmla="*/ 2067732 w 3021890"/>
                    <a:gd name="connsiteY1" fmla="*/ 125729 h 2119146"/>
                    <a:gd name="connsiteX2" fmla="*/ 755767 w 3021890"/>
                    <a:gd name="connsiteY2" fmla="*/ 125729 h 2119146"/>
                    <a:gd name="connsiteX3" fmla="*/ 393 w 3021890"/>
                    <a:gd name="connsiteY3" fmla="*/ 1040129 h 2119146"/>
                    <a:gd name="connsiteX4" fmla="*/ 686194 w 3021890"/>
                    <a:gd name="connsiteY4" fmla="*/ 2063860 h 2119146"/>
                    <a:gd name="connsiteX5" fmla="*/ 2236697 w 3021890"/>
                    <a:gd name="connsiteY5" fmla="*/ 1934650 h 2119146"/>
                    <a:gd name="connsiteX6" fmla="*/ 3021890 w 3021890"/>
                    <a:gd name="connsiteY6" fmla="*/ 1099763 h 2119146"/>
                    <a:gd name="connsiteX0" fmla="*/ 3014079 w 3024019"/>
                    <a:gd name="connsiteY0" fmla="*/ 1219033 h 2119146"/>
                    <a:gd name="connsiteX1" fmla="*/ 2069861 w 3024019"/>
                    <a:gd name="connsiteY1" fmla="*/ 125729 h 2119146"/>
                    <a:gd name="connsiteX2" fmla="*/ 757896 w 3024019"/>
                    <a:gd name="connsiteY2" fmla="*/ 125729 h 2119146"/>
                    <a:gd name="connsiteX3" fmla="*/ 2522 w 3024019"/>
                    <a:gd name="connsiteY3" fmla="*/ 1040129 h 2119146"/>
                    <a:gd name="connsiteX4" fmla="*/ 688323 w 3024019"/>
                    <a:gd name="connsiteY4" fmla="*/ 2063860 h 2119146"/>
                    <a:gd name="connsiteX5" fmla="*/ 2238826 w 3024019"/>
                    <a:gd name="connsiteY5" fmla="*/ 1934650 h 2119146"/>
                    <a:gd name="connsiteX6" fmla="*/ 3024019 w 3024019"/>
                    <a:gd name="connsiteY6" fmla="*/ 1099763 h 2119146"/>
                    <a:gd name="connsiteX0" fmla="*/ 3014079 w 3024019"/>
                    <a:gd name="connsiteY0" fmla="*/ 1202156 h 2102269"/>
                    <a:gd name="connsiteX1" fmla="*/ 2069861 w 3024019"/>
                    <a:gd name="connsiteY1" fmla="*/ 108852 h 2102269"/>
                    <a:gd name="connsiteX2" fmla="*/ 757896 w 3024019"/>
                    <a:gd name="connsiteY2" fmla="*/ 108852 h 2102269"/>
                    <a:gd name="connsiteX3" fmla="*/ 2522 w 3024019"/>
                    <a:gd name="connsiteY3" fmla="*/ 1023252 h 2102269"/>
                    <a:gd name="connsiteX4" fmla="*/ 688323 w 3024019"/>
                    <a:gd name="connsiteY4" fmla="*/ 2046983 h 2102269"/>
                    <a:gd name="connsiteX5" fmla="*/ 2238826 w 3024019"/>
                    <a:gd name="connsiteY5" fmla="*/ 1917773 h 2102269"/>
                    <a:gd name="connsiteX6" fmla="*/ 3024019 w 3024019"/>
                    <a:gd name="connsiteY6" fmla="*/ 1082886 h 2102269"/>
                    <a:gd name="connsiteX0" fmla="*/ 3014079 w 3024019"/>
                    <a:gd name="connsiteY0" fmla="*/ 1210497 h 2110610"/>
                    <a:gd name="connsiteX1" fmla="*/ 2069861 w 3024019"/>
                    <a:gd name="connsiteY1" fmla="*/ 117193 h 2110610"/>
                    <a:gd name="connsiteX2" fmla="*/ 757896 w 3024019"/>
                    <a:gd name="connsiteY2" fmla="*/ 117193 h 2110610"/>
                    <a:gd name="connsiteX3" fmla="*/ 2522 w 3024019"/>
                    <a:gd name="connsiteY3" fmla="*/ 1031593 h 2110610"/>
                    <a:gd name="connsiteX4" fmla="*/ 688323 w 3024019"/>
                    <a:gd name="connsiteY4" fmla="*/ 2055324 h 2110610"/>
                    <a:gd name="connsiteX5" fmla="*/ 2238826 w 3024019"/>
                    <a:gd name="connsiteY5" fmla="*/ 1926114 h 2110610"/>
                    <a:gd name="connsiteX6" fmla="*/ 3024019 w 3024019"/>
                    <a:gd name="connsiteY6" fmla="*/ 1091227 h 2110610"/>
                    <a:gd name="connsiteX0" fmla="*/ 3014079 w 3024019"/>
                    <a:gd name="connsiteY0" fmla="*/ 1175205 h 2075318"/>
                    <a:gd name="connsiteX1" fmla="*/ 2159313 w 3024019"/>
                    <a:gd name="connsiteY1" fmla="*/ 181293 h 2075318"/>
                    <a:gd name="connsiteX2" fmla="*/ 757896 w 3024019"/>
                    <a:gd name="connsiteY2" fmla="*/ 81901 h 2075318"/>
                    <a:gd name="connsiteX3" fmla="*/ 2522 w 3024019"/>
                    <a:gd name="connsiteY3" fmla="*/ 996301 h 2075318"/>
                    <a:gd name="connsiteX4" fmla="*/ 688323 w 3024019"/>
                    <a:gd name="connsiteY4" fmla="*/ 2020032 h 2075318"/>
                    <a:gd name="connsiteX5" fmla="*/ 2238826 w 3024019"/>
                    <a:gd name="connsiteY5" fmla="*/ 1890822 h 2075318"/>
                    <a:gd name="connsiteX6" fmla="*/ 3024019 w 3024019"/>
                    <a:gd name="connsiteY6" fmla="*/ 1055935 h 2075318"/>
                    <a:gd name="connsiteX0" fmla="*/ 3014079 w 3024019"/>
                    <a:gd name="connsiteY0" fmla="*/ 1190650 h 2090763"/>
                    <a:gd name="connsiteX1" fmla="*/ 2159313 w 3024019"/>
                    <a:gd name="connsiteY1" fmla="*/ 196738 h 2090763"/>
                    <a:gd name="connsiteX2" fmla="*/ 757896 w 3024019"/>
                    <a:gd name="connsiteY2" fmla="*/ 97346 h 2090763"/>
                    <a:gd name="connsiteX3" fmla="*/ 2522 w 3024019"/>
                    <a:gd name="connsiteY3" fmla="*/ 1011746 h 2090763"/>
                    <a:gd name="connsiteX4" fmla="*/ 688323 w 3024019"/>
                    <a:gd name="connsiteY4" fmla="*/ 2035477 h 2090763"/>
                    <a:gd name="connsiteX5" fmla="*/ 2238826 w 3024019"/>
                    <a:gd name="connsiteY5" fmla="*/ 1906267 h 2090763"/>
                    <a:gd name="connsiteX6" fmla="*/ 3024019 w 3024019"/>
                    <a:gd name="connsiteY6" fmla="*/ 1071380 h 2090763"/>
                    <a:gd name="connsiteX0" fmla="*/ 3004140 w 3024019"/>
                    <a:gd name="connsiteY0" fmla="*/ 869491 h 2057839"/>
                    <a:gd name="connsiteX1" fmla="*/ 2159313 w 3024019"/>
                    <a:gd name="connsiteY1" fmla="*/ 163814 h 2057839"/>
                    <a:gd name="connsiteX2" fmla="*/ 757896 w 3024019"/>
                    <a:gd name="connsiteY2" fmla="*/ 64422 h 2057839"/>
                    <a:gd name="connsiteX3" fmla="*/ 2522 w 3024019"/>
                    <a:gd name="connsiteY3" fmla="*/ 978822 h 2057839"/>
                    <a:gd name="connsiteX4" fmla="*/ 688323 w 3024019"/>
                    <a:gd name="connsiteY4" fmla="*/ 2002553 h 2057839"/>
                    <a:gd name="connsiteX5" fmla="*/ 2238826 w 3024019"/>
                    <a:gd name="connsiteY5" fmla="*/ 1873343 h 2057839"/>
                    <a:gd name="connsiteX6" fmla="*/ 3024019 w 3024019"/>
                    <a:gd name="connsiteY6" fmla="*/ 1038456 h 2057839"/>
                    <a:gd name="connsiteX0" fmla="*/ 3004140 w 3024019"/>
                    <a:gd name="connsiteY0" fmla="*/ 869491 h 2057839"/>
                    <a:gd name="connsiteX1" fmla="*/ 2159313 w 3024019"/>
                    <a:gd name="connsiteY1" fmla="*/ 163814 h 2057839"/>
                    <a:gd name="connsiteX2" fmla="*/ 757896 w 3024019"/>
                    <a:gd name="connsiteY2" fmla="*/ 64422 h 2057839"/>
                    <a:gd name="connsiteX3" fmla="*/ 2522 w 3024019"/>
                    <a:gd name="connsiteY3" fmla="*/ 978822 h 2057839"/>
                    <a:gd name="connsiteX4" fmla="*/ 688323 w 3024019"/>
                    <a:gd name="connsiteY4" fmla="*/ 2002553 h 2057839"/>
                    <a:gd name="connsiteX5" fmla="*/ 2238826 w 3024019"/>
                    <a:gd name="connsiteY5" fmla="*/ 1873343 h 2057839"/>
                    <a:gd name="connsiteX6" fmla="*/ 3024019 w 3024019"/>
                    <a:gd name="connsiteY6" fmla="*/ 1038456 h 2057839"/>
                    <a:gd name="connsiteX0" fmla="*/ 3004140 w 3024019"/>
                    <a:gd name="connsiteY0" fmla="*/ 869491 h 2057839"/>
                    <a:gd name="connsiteX1" fmla="*/ 2159313 w 3024019"/>
                    <a:gd name="connsiteY1" fmla="*/ 163814 h 2057839"/>
                    <a:gd name="connsiteX2" fmla="*/ 757896 w 3024019"/>
                    <a:gd name="connsiteY2" fmla="*/ 64422 h 2057839"/>
                    <a:gd name="connsiteX3" fmla="*/ 2522 w 3024019"/>
                    <a:gd name="connsiteY3" fmla="*/ 978822 h 2057839"/>
                    <a:gd name="connsiteX4" fmla="*/ 688323 w 3024019"/>
                    <a:gd name="connsiteY4" fmla="*/ 2002553 h 2057839"/>
                    <a:gd name="connsiteX5" fmla="*/ 2238826 w 3024019"/>
                    <a:gd name="connsiteY5" fmla="*/ 1873343 h 2057839"/>
                    <a:gd name="connsiteX6" fmla="*/ 3024019 w 3024019"/>
                    <a:gd name="connsiteY6" fmla="*/ 1038456 h 2057839"/>
                    <a:gd name="connsiteX0" fmla="*/ 3004140 w 3024019"/>
                    <a:gd name="connsiteY0" fmla="*/ 869491 h 2057839"/>
                    <a:gd name="connsiteX1" fmla="*/ 2159313 w 3024019"/>
                    <a:gd name="connsiteY1" fmla="*/ 163814 h 2057839"/>
                    <a:gd name="connsiteX2" fmla="*/ 757896 w 3024019"/>
                    <a:gd name="connsiteY2" fmla="*/ 64422 h 2057839"/>
                    <a:gd name="connsiteX3" fmla="*/ 2522 w 3024019"/>
                    <a:gd name="connsiteY3" fmla="*/ 978822 h 2057839"/>
                    <a:gd name="connsiteX4" fmla="*/ 688323 w 3024019"/>
                    <a:gd name="connsiteY4" fmla="*/ 2002553 h 2057839"/>
                    <a:gd name="connsiteX5" fmla="*/ 2238826 w 3024019"/>
                    <a:gd name="connsiteY5" fmla="*/ 1873343 h 2057839"/>
                    <a:gd name="connsiteX6" fmla="*/ 3024019 w 3024019"/>
                    <a:gd name="connsiteY6" fmla="*/ 1038456 h 2057839"/>
                    <a:gd name="connsiteX0" fmla="*/ 3004140 w 3024019"/>
                    <a:gd name="connsiteY0" fmla="*/ 852332 h 2040680"/>
                    <a:gd name="connsiteX1" fmla="*/ 2049982 w 3024019"/>
                    <a:gd name="connsiteY1" fmla="*/ 206289 h 2040680"/>
                    <a:gd name="connsiteX2" fmla="*/ 757896 w 3024019"/>
                    <a:gd name="connsiteY2" fmla="*/ 47263 h 2040680"/>
                    <a:gd name="connsiteX3" fmla="*/ 2522 w 3024019"/>
                    <a:gd name="connsiteY3" fmla="*/ 961663 h 2040680"/>
                    <a:gd name="connsiteX4" fmla="*/ 688323 w 3024019"/>
                    <a:gd name="connsiteY4" fmla="*/ 1985394 h 2040680"/>
                    <a:gd name="connsiteX5" fmla="*/ 2238826 w 3024019"/>
                    <a:gd name="connsiteY5" fmla="*/ 1856184 h 2040680"/>
                    <a:gd name="connsiteX6" fmla="*/ 3024019 w 3024019"/>
                    <a:gd name="connsiteY6" fmla="*/ 1021297 h 2040680"/>
                    <a:gd name="connsiteX0" fmla="*/ 3004140 w 3024019"/>
                    <a:gd name="connsiteY0" fmla="*/ 855559 h 2043907"/>
                    <a:gd name="connsiteX1" fmla="*/ 2049982 w 3024019"/>
                    <a:gd name="connsiteY1" fmla="*/ 209516 h 2043907"/>
                    <a:gd name="connsiteX2" fmla="*/ 757896 w 3024019"/>
                    <a:gd name="connsiteY2" fmla="*/ 50490 h 2043907"/>
                    <a:gd name="connsiteX3" fmla="*/ 2522 w 3024019"/>
                    <a:gd name="connsiteY3" fmla="*/ 964890 h 2043907"/>
                    <a:gd name="connsiteX4" fmla="*/ 688323 w 3024019"/>
                    <a:gd name="connsiteY4" fmla="*/ 1988621 h 2043907"/>
                    <a:gd name="connsiteX5" fmla="*/ 2238826 w 3024019"/>
                    <a:gd name="connsiteY5" fmla="*/ 1859411 h 2043907"/>
                    <a:gd name="connsiteX6" fmla="*/ 3024019 w 3024019"/>
                    <a:gd name="connsiteY6" fmla="*/ 1024524 h 2043907"/>
                    <a:gd name="connsiteX0" fmla="*/ 3004140 w 3024019"/>
                    <a:gd name="connsiteY0" fmla="*/ 861119 h 2049467"/>
                    <a:gd name="connsiteX1" fmla="*/ 2139435 w 3024019"/>
                    <a:gd name="connsiteY1" fmla="*/ 195197 h 2049467"/>
                    <a:gd name="connsiteX2" fmla="*/ 757896 w 3024019"/>
                    <a:gd name="connsiteY2" fmla="*/ 56050 h 2049467"/>
                    <a:gd name="connsiteX3" fmla="*/ 2522 w 3024019"/>
                    <a:gd name="connsiteY3" fmla="*/ 970450 h 2049467"/>
                    <a:gd name="connsiteX4" fmla="*/ 688323 w 3024019"/>
                    <a:gd name="connsiteY4" fmla="*/ 1994181 h 2049467"/>
                    <a:gd name="connsiteX5" fmla="*/ 2238826 w 3024019"/>
                    <a:gd name="connsiteY5" fmla="*/ 1864971 h 2049467"/>
                    <a:gd name="connsiteX6" fmla="*/ 3024019 w 3024019"/>
                    <a:gd name="connsiteY6" fmla="*/ 1030084 h 2049467"/>
                    <a:gd name="connsiteX0" fmla="*/ 3004140 w 3014080"/>
                    <a:gd name="connsiteY0" fmla="*/ 861119 h 2046767"/>
                    <a:gd name="connsiteX1" fmla="*/ 2139435 w 3014080"/>
                    <a:gd name="connsiteY1" fmla="*/ 195197 h 2046767"/>
                    <a:gd name="connsiteX2" fmla="*/ 757896 w 3014080"/>
                    <a:gd name="connsiteY2" fmla="*/ 56050 h 2046767"/>
                    <a:gd name="connsiteX3" fmla="*/ 2522 w 3014080"/>
                    <a:gd name="connsiteY3" fmla="*/ 970450 h 2046767"/>
                    <a:gd name="connsiteX4" fmla="*/ 688323 w 3014080"/>
                    <a:gd name="connsiteY4" fmla="*/ 1994181 h 2046767"/>
                    <a:gd name="connsiteX5" fmla="*/ 2238826 w 3014080"/>
                    <a:gd name="connsiteY5" fmla="*/ 1864971 h 2046767"/>
                    <a:gd name="connsiteX6" fmla="*/ 3014080 w 3014080"/>
                    <a:gd name="connsiteY6" fmla="*/ 1109597 h 2046767"/>
                    <a:gd name="connsiteX0" fmla="*/ 3004140 w 3014080"/>
                    <a:gd name="connsiteY0" fmla="*/ 898399 h 2044290"/>
                    <a:gd name="connsiteX1" fmla="*/ 2139435 w 3014080"/>
                    <a:gd name="connsiteY1" fmla="*/ 192720 h 2044290"/>
                    <a:gd name="connsiteX2" fmla="*/ 757896 w 3014080"/>
                    <a:gd name="connsiteY2" fmla="*/ 53573 h 2044290"/>
                    <a:gd name="connsiteX3" fmla="*/ 2522 w 3014080"/>
                    <a:gd name="connsiteY3" fmla="*/ 967973 h 2044290"/>
                    <a:gd name="connsiteX4" fmla="*/ 688323 w 3014080"/>
                    <a:gd name="connsiteY4" fmla="*/ 1991704 h 2044290"/>
                    <a:gd name="connsiteX5" fmla="*/ 2238826 w 3014080"/>
                    <a:gd name="connsiteY5" fmla="*/ 1862494 h 2044290"/>
                    <a:gd name="connsiteX6" fmla="*/ 3014080 w 3014080"/>
                    <a:gd name="connsiteY6" fmla="*/ 1107120 h 2044290"/>
                    <a:gd name="connsiteX0" fmla="*/ 3004140 w 3014080"/>
                    <a:gd name="connsiteY0" fmla="*/ 898399 h 2044290"/>
                    <a:gd name="connsiteX1" fmla="*/ 2139435 w 3014080"/>
                    <a:gd name="connsiteY1" fmla="*/ 192720 h 2044290"/>
                    <a:gd name="connsiteX2" fmla="*/ 757896 w 3014080"/>
                    <a:gd name="connsiteY2" fmla="*/ 53573 h 2044290"/>
                    <a:gd name="connsiteX3" fmla="*/ 2522 w 3014080"/>
                    <a:gd name="connsiteY3" fmla="*/ 967973 h 2044290"/>
                    <a:gd name="connsiteX4" fmla="*/ 688323 w 3014080"/>
                    <a:gd name="connsiteY4" fmla="*/ 1991704 h 2044290"/>
                    <a:gd name="connsiteX5" fmla="*/ 2238826 w 3014080"/>
                    <a:gd name="connsiteY5" fmla="*/ 1862494 h 2044290"/>
                    <a:gd name="connsiteX6" fmla="*/ 3014080 w 3014080"/>
                    <a:gd name="connsiteY6" fmla="*/ 1107120 h 2044290"/>
                    <a:gd name="connsiteX0" fmla="*/ 3004140 w 3004140"/>
                    <a:gd name="connsiteY0" fmla="*/ 898399 h 2038562"/>
                    <a:gd name="connsiteX1" fmla="*/ 2139435 w 3004140"/>
                    <a:gd name="connsiteY1" fmla="*/ 192720 h 2038562"/>
                    <a:gd name="connsiteX2" fmla="*/ 757896 w 3004140"/>
                    <a:gd name="connsiteY2" fmla="*/ 53573 h 2038562"/>
                    <a:gd name="connsiteX3" fmla="*/ 2522 w 3004140"/>
                    <a:gd name="connsiteY3" fmla="*/ 967973 h 2038562"/>
                    <a:gd name="connsiteX4" fmla="*/ 688323 w 3004140"/>
                    <a:gd name="connsiteY4" fmla="*/ 1991704 h 2038562"/>
                    <a:gd name="connsiteX5" fmla="*/ 2238826 w 3004140"/>
                    <a:gd name="connsiteY5" fmla="*/ 1862494 h 2038562"/>
                    <a:gd name="connsiteX6" fmla="*/ 2994202 w 3004140"/>
                    <a:gd name="connsiteY6" fmla="*/ 1295964 h 2038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004140" h="2038562">
                      <a:moveTo>
                        <a:pt x="3004140" y="898399"/>
                      </a:moveTo>
                      <a:cubicBezTo>
                        <a:pt x="2407792" y="895086"/>
                        <a:pt x="2513809" y="333524"/>
                        <a:pt x="2139435" y="192720"/>
                      </a:cubicBezTo>
                      <a:cubicBezTo>
                        <a:pt x="1765061" y="51916"/>
                        <a:pt x="1114048" y="-75636"/>
                        <a:pt x="757896" y="53573"/>
                      </a:cubicBezTo>
                      <a:cubicBezTo>
                        <a:pt x="401744" y="182782"/>
                        <a:pt x="33996" y="346777"/>
                        <a:pt x="2522" y="967973"/>
                      </a:cubicBezTo>
                      <a:cubicBezTo>
                        <a:pt x="-28952" y="1589169"/>
                        <a:pt x="236093" y="1872434"/>
                        <a:pt x="688323" y="1991704"/>
                      </a:cubicBezTo>
                      <a:cubicBezTo>
                        <a:pt x="1140553" y="2110974"/>
                        <a:pt x="1854513" y="1978451"/>
                        <a:pt x="2238826" y="1862494"/>
                      </a:cubicBezTo>
                      <a:cubicBezTo>
                        <a:pt x="2623139" y="1746537"/>
                        <a:pt x="2262019" y="1339034"/>
                        <a:pt x="2994202" y="1295964"/>
                      </a:cubicBezTo>
                    </a:path>
                  </a:pathLst>
                </a:custGeom>
                <a:pattFill prst="pct50">
                  <a:fgClr>
                    <a:schemeClr val="bg1">
                      <a:lumMod val="75000"/>
                    </a:schemeClr>
                  </a:fgClr>
                  <a:bgClr>
                    <a:schemeClr val="bg1"/>
                  </a:bgClr>
                </a:pattFill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09BB625E-EBC1-4BFE-A10B-191CAB676B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71479" y="2652717"/>
                  <a:ext cx="0" cy="46532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AB73A777-0FC2-4EAC-A01A-A6982298C4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232815" y="2731753"/>
                  <a:ext cx="226570" cy="43707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ADFE322A-AD22-4D9D-A6C3-C61FBBFDAC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730046" y="3150744"/>
                  <a:ext cx="492214" cy="32474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9D59B31B-4B3C-4E05-B767-C3C5460321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97224" y="3986325"/>
                  <a:ext cx="541146" cy="9375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A47E9AEF-267A-4816-96CC-C352BE13E0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63036" y="4153875"/>
                  <a:ext cx="318447" cy="38089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7E342352-BABF-4236-AB1D-86AA6CF683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619720" y="4169569"/>
                  <a:ext cx="28568" cy="47863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3661C956-1534-4381-93B0-C1F73AD848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59247" y="4130200"/>
                  <a:ext cx="80365" cy="45865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0F53F9A8-382F-4419-93DD-F105E5E04C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00618" y="4016806"/>
                  <a:ext cx="145975" cy="45865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00695743-D286-47DA-930F-700EFA46C3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46593" y="3986325"/>
                  <a:ext cx="277118" cy="18248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2A4AAD04-2A16-4B32-AB0C-195DD56F40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651422" y="3281513"/>
                  <a:ext cx="406742" cy="21253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>
                  <a:extLst>
                    <a:ext uri="{FF2B5EF4-FFF2-40B4-BE49-F238E27FC236}">
                      <a16:creationId xmlns:a16="http://schemas.microsoft.com/office/drawing/2014/main" id="{371BF5D1-07D3-42CA-9F0C-9747DCFA8C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02243" y="2912860"/>
                  <a:ext cx="406742" cy="34676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EDD810F0-3166-42C6-AC89-37BE7D3BA4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28038" y="2714405"/>
                  <a:ext cx="196813" cy="49819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graphicFrame>
            <p:nvGraphicFramePr>
              <p:cNvPr id="57" name="Object 9">
                <a:extLst>
                  <a:ext uri="{FF2B5EF4-FFF2-40B4-BE49-F238E27FC236}">
                    <a16:creationId xmlns:a16="http://schemas.microsoft.com/office/drawing/2014/main" id="{9D3A8BA2-7550-4DDF-B1B2-AF798280764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33873" y="2382602"/>
              <a:ext cx="611187" cy="342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" imgW="406080" imgH="228600" progId="Equation.DSMT4">
                      <p:embed/>
                    </p:oleObj>
                  </mc:Choice>
                  <mc:Fallback>
                    <p:oleObj name="Equation" r:id="rId3" imgW="406080" imgH="228600" progId="Equation.DSMT4">
                      <p:embed/>
                      <p:pic>
                        <p:nvPicPr>
                          <p:cNvPr id="57" name="Object 9">
                            <a:extLst>
                              <a:ext uri="{FF2B5EF4-FFF2-40B4-BE49-F238E27FC236}">
                                <a16:creationId xmlns:a16="http://schemas.microsoft.com/office/drawing/2014/main" id="{9D3A8BA2-7550-4DDF-B1B2-AF798280764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933873" y="2382602"/>
                            <a:ext cx="611187" cy="3429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8" name="Object 9">
                <a:extLst>
                  <a:ext uri="{FF2B5EF4-FFF2-40B4-BE49-F238E27FC236}">
                    <a16:creationId xmlns:a16="http://schemas.microsoft.com/office/drawing/2014/main" id="{6955BBED-568A-4D50-BE53-51369A4E1FD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752969" y="3097691"/>
              <a:ext cx="534987" cy="342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355320" imgH="228600" progId="Equation.DSMT4">
                      <p:embed/>
                    </p:oleObj>
                  </mc:Choice>
                  <mc:Fallback>
                    <p:oleObj name="Equation" r:id="rId5" imgW="355320" imgH="228600" progId="Equation.DSMT4">
                      <p:embed/>
                      <p:pic>
                        <p:nvPicPr>
                          <p:cNvPr id="58" name="Object 9">
                            <a:extLst>
                              <a:ext uri="{FF2B5EF4-FFF2-40B4-BE49-F238E27FC236}">
                                <a16:creationId xmlns:a16="http://schemas.microsoft.com/office/drawing/2014/main" id="{6955BBED-568A-4D50-BE53-51369A4E1FD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752969" y="3097691"/>
                            <a:ext cx="534987" cy="3429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1" name="Arrow: Right 60">
                <a:extLst>
                  <a:ext uri="{FF2B5EF4-FFF2-40B4-BE49-F238E27FC236}">
                    <a16:creationId xmlns:a16="http://schemas.microsoft.com/office/drawing/2014/main" id="{C84D28D0-3838-4F72-AB46-CF1FE78592AC}"/>
                  </a:ext>
                </a:extLst>
              </p:cNvPr>
              <p:cNvSpPr/>
              <p:nvPr/>
            </p:nvSpPr>
            <p:spPr>
              <a:xfrm>
                <a:off x="10110722" y="3424491"/>
                <a:ext cx="1314409" cy="639646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hangingPunct="1">
                  <a:spcBef>
                    <a:spcPct val="20000"/>
                  </a:spcBef>
                </a:pPr>
                <a:r>
                  <a:rPr lang="en-US" altLang="en-US" sz="1200" dirty="0"/>
                  <a:t>Escaping air acceleration Cs</a:t>
                </a:r>
              </a:p>
            </p:txBody>
          </p:sp>
          <p:sp>
            <p:nvSpPr>
              <p:cNvPr id="70" name="Arrow: Right 69">
                <a:extLst>
                  <a:ext uri="{FF2B5EF4-FFF2-40B4-BE49-F238E27FC236}">
                    <a16:creationId xmlns:a16="http://schemas.microsoft.com/office/drawing/2014/main" id="{DE3317AD-7345-4D0E-B8C8-0D8687E63937}"/>
                  </a:ext>
                </a:extLst>
              </p:cNvPr>
              <p:cNvSpPr/>
              <p:nvPr/>
            </p:nvSpPr>
            <p:spPr>
              <a:xfrm flipH="1">
                <a:off x="7696285" y="4777476"/>
                <a:ext cx="1408033" cy="639646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hangingPunct="1">
                  <a:spcBef>
                    <a:spcPct val="20000"/>
                  </a:spcBef>
                </a:pPr>
                <a:r>
                  <a:rPr lang="en-US" altLang="en-US" sz="1200" dirty="0"/>
                  <a:t>Reaction balloon acceleration Co</a:t>
                </a:r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EDE50D0-1D80-4446-9537-D1EC52CDDC8A}"/>
                </a:ext>
              </a:extLst>
            </p:cNvPr>
            <p:cNvSpPr/>
            <p:nvPr/>
          </p:nvSpPr>
          <p:spPr>
            <a:xfrm>
              <a:off x="7062878" y="3516805"/>
              <a:ext cx="566769" cy="40264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C3237B3-6663-4711-A4A7-4B0AB281BADE}"/>
                </a:ext>
              </a:extLst>
            </p:cNvPr>
            <p:cNvSpPr/>
            <p:nvPr/>
          </p:nvSpPr>
          <p:spPr>
            <a:xfrm>
              <a:off x="6933873" y="3643560"/>
              <a:ext cx="566769" cy="14005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5675AE4-44DF-420B-B820-895B730AB856}"/>
                </a:ext>
              </a:extLst>
            </p:cNvPr>
            <p:cNvGrpSpPr/>
            <p:nvPr/>
          </p:nvGrpSpPr>
          <p:grpSpPr>
            <a:xfrm>
              <a:off x="6363953" y="3328324"/>
              <a:ext cx="712525" cy="770524"/>
              <a:chOff x="6363953" y="3328324"/>
              <a:chExt cx="838317" cy="770524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A76C9FDA-5635-461A-A8B2-90DA8A1EDBAD}"/>
                  </a:ext>
                </a:extLst>
              </p:cNvPr>
              <p:cNvSpPr/>
              <p:nvPr/>
            </p:nvSpPr>
            <p:spPr>
              <a:xfrm>
                <a:off x="6363953" y="3328324"/>
                <a:ext cx="817978" cy="191465"/>
              </a:xfrm>
              <a:custGeom>
                <a:avLst/>
                <a:gdLst>
                  <a:gd name="connsiteX0" fmla="*/ 1262269 w 1262269"/>
                  <a:gd name="connsiteY0" fmla="*/ 367748 h 437321"/>
                  <a:gd name="connsiteX1" fmla="*/ 546652 w 1262269"/>
                  <a:gd name="connsiteY1" fmla="*/ 0 h 437321"/>
                  <a:gd name="connsiteX2" fmla="*/ 0 w 1262269"/>
                  <a:gd name="connsiteY2" fmla="*/ 248478 h 437321"/>
                  <a:gd name="connsiteX3" fmla="*/ 606287 w 1262269"/>
                  <a:gd name="connsiteY3" fmla="*/ 427382 h 437321"/>
                  <a:gd name="connsiteX4" fmla="*/ 1262269 w 1262269"/>
                  <a:gd name="connsiteY4" fmla="*/ 437321 h 437321"/>
                  <a:gd name="connsiteX5" fmla="*/ 1262269 w 1262269"/>
                  <a:gd name="connsiteY5" fmla="*/ 367748 h 437321"/>
                  <a:gd name="connsiteX0" fmla="*/ 1262478 w 1262478"/>
                  <a:gd name="connsiteY0" fmla="*/ 369148 h 438721"/>
                  <a:gd name="connsiteX1" fmla="*/ 546861 w 1262478"/>
                  <a:gd name="connsiteY1" fmla="*/ 1400 h 438721"/>
                  <a:gd name="connsiteX2" fmla="*/ 209 w 1262478"/>
                  <a:gd name="connsiteY2" fmla="*/ 249878 h 438721"/>
                  <a:gd name="connsiteX3" fmla="*/ 606496 w 1262478"/>
                  <a:gd name="connsiteY3" fmla="*/ 428782 h 438721"/>
                  <a:gd name="connsiteX4" fmla="*/ 1262478 w 1262478"/>
                  <a:gd name="connsiteY4" fmla="*/ 438721 h 438721"/>
                  <a:gd name="connsiteX5" fmla="*/ 1262478 w 1262478"/>
                  <a:gd name="connsiteY5" fmla="*/ 369148 h 438721"/>
                  <a:gd name="connsiteX0" fmla="*/ 1306857 w 1306857"/>
                  <a:gd name="connsiteY0" fmla="*/ 369078 h 438651"/>
                  <a:gd name="connsiteX1" fmla="*/ 591240 w 1306857"/>
                  <a:gd name="connsiteY1" fmla="*/ 1330 h 438651"/>
                  <a:gd name="connsiteX2" fmla="*/ 44588 w 1306857"/>
                  <a:gd name="connsiteY2" fmla="*/ 249808 h 438651"/>
                  <a:gd name="connsiteX3" fmla="*/ 650875 w 1306857"/>
                  <a:gd name="connsiteY3" fmla="*/ 428712 h 438651"/>
                  <a:gd name="connsiteX4" fmla="*/ 1306857 w 1306857"/>
                  <a:gd name="connsiteY4" fmla="*/ 438651 h 438651"/>
                  <a:gd name="connsiteX5" fmla="*/ 1306857 w 1306857"/>
                  <a:gd name="connsiteY5" fmla="*/ 369078 h 438651"/>
                  <a:gd name="connsiteX0" fmla="*/ 1264399 w 1264399"/>
                  <a:gd name="connsiteY0" fmla="*/ 369544 h 439117"/>
                  <a:gd name="connsiteX1" fmla="*/ 548782 w 1264399"/>
                  <a:gd name="connsiteY1" fmla="*/ 1796 h 439117"/>
                  <a:gd name="connsiteX2" fmla="*/ 2130 w 1264399"/>
                  <a:gd name="connsiteY2" fmla="*/ 250274 h 439117"/>
                  <a:gd name="connsiteX3" fmla="*/ 608417 w 1264399"/>
                  <a:gd name="connsiteY3" fmla="*/ 429178 h 439117"/>
                  <a:gd name="connsiteX4" fmla="*/ 1264399 w 1264399"/>
                  <a:gd name="connsiteY4" fmla="*/ 439117 h 439117"/>
                  <a:gd name="connsiteX5" fmla="*/ 1264399 w 1264399"/>
                  <a:gd name="connsiteY5" fmla="*/ 369544 h 439117"/>
                  <a:gd name="connsiteX0" fmla="*/ 1264475 w 1264475"/>
                  <a:gd name="connsiteY0" fmla="*/ 369544 h 439117"/>
                  <a:gd name="connsiteX1" fmla="*/ 548858 w 1264475"/>
                  <a:gd name="connsiteY1" fmla="*/ 1796 h 439117"/>
                  <a:gd name="connsiteX2" fmla="*/ 2206 w 1264475"/>
                  <a:gd name="connsiteY2" fmla="*/ 250274 h 439117"/>
                  <a:gd name="connsiteX3" fmla="*/ 608493 w 1264475"/>
                  <a:gd name="connsiteY3" fmla="*/ 429178 h 439117"/>
                  <a:gd name="connsiteX4" fmla="*/ 1264475 w 1264475"/>
                  <a:gd name="connsiteY4" fmla="*/ 439117 h 439117"/>
                  <a:gd name="connsiteX5" fmla="*/ 1264475 w 1264475"/>
                  <a:gd name="connsiteY5" fmla="*/ 369544 h 439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4475" h="439117">
                    <a:moveTo>
                      <a:pt x="1264475" y="369544"/>
                    </a:moveTo>
                    <a:cubicBezTo>
                      <a:pt x="1145206" y="296657"/>
                      <a:pt x="759236" y="21674"/>
                      <a:pt x="548858" y="1796"/>
                    </a:cubicBezTo>
                    <a:cubicBezTo>
                      <a:pt x="338480" y="-18082"/>
                      <a:pt x="38649" y="131004"/>
                      <a:pt x="2206" y="250274"/>
                    </a:cubicBezTo>
                    <a:cubicBezTo>
                      <a:pt x="-34237" y="369544"/>
                      <a:pt x="389832" y="425865"/>
                      <a:pt x="608493" y="429178"/>
                    </a:cubicBezTo>
                    <a:lnTo>
                      <a:pt x="1264475" y="439117"/>
                    </a:lnTo>
                    <a:lnTo>
                      <a:pt x="1264475" y="369544"/>
                    </a:lnTo>
                    <a:close/>
                  </a:path>
                </a:pathLst>
              </a:custGeom>
              <a:pattFill prst="pct50">
                <a:fgClr>
                  <a:schemeClr val="bg1">
                    <a:lumMod val="75000"/>
                  </a:schemeClr>
                </a:fgClr>
                <a:bgClr>
                  <a:schemeClr val="bg1"/>
                </a:bgClr>
              </a:patt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2DDEF6CC-E472-49FD-B66F-5988D948D33A}"/>
                  </a:ext>
                </a:extLst>
              </p:cNvPr>
              <p:cNvSpPr/>
              <p:nvPr/>
            </p:nvSpPr>
            <p:spPr>
              <a:xfrm flipV="1">
                <a:off x="6384292" y="3907383"/>
                <a:ext cx="817978" cy="191465"/>
              </a:xfrm>
              <a:custGeom>
                <a:avLst/>
                <a:gdLst>
                  <a:gd name="connsiteX0" fmla="*/ 1262269 w 1262269"/>
                  <a:gd name="connsiteY0" fmla="*/ 367748 h 437321"/>
                  <a:gd name="connsiteX1" fmla="*/ 546652 w 1262269"/>
                  <a:gd name="connsiteY1" fmla="*/ 0 h 437321"/>
                  <a:gd name="connsiteX2" fmla="*/ 0 w 1262269"/>
                  <a:gd name="connsiteY2" fmla="*/ 248478 h 437321"/>
                  <a:gd name="connsiteX3" fmla="*/ 606287 w 1262269"/>
                  <a:gd name="connsiteY3" fmla="*/ 427382 h 437321"/>
                  <a:gd name="connsiteX4" fmla="*/ 1262269 w 1262269"/>
                  <a:gd name="connsiteY4" fmla="*/ 437321 h 437321"/>
                  <a:gd name="connsiteX5" fmla="*/ 1262269 w 1262269"/>
                  <a:gd name="connsiteY5" fmla="*/ 367748 h 437321"/>
                  <a:gd name="connsiteX0" fmla="*/ 1262478 w 1262478"/>
                  <a:gd name="connsiteY0" fmla="*/ 369148 h 438721"/>
                  <a:gd name="connsiteX1" fmla="*/ 546861 w 1262478"/>
                  <a:gd name="connsiteY1" fmla="*/ 1400 h 438721"/>
                  <a:gd name="connsiteX2" fmla="*/ 209 w 1262478"/>
                  <a:gd name="connsiteY2" fmla="*/ 249878 h 438721"/>
                  <a:gd name="connsiteX3" fmla="*/ 606496 w 1262478"/>
                  <a:gd name="connsiteY3" fmla="*/ 428782 h 438721"/>
                  <a:gd name="connsiteX4" fmla="*/ 1262478 w 1262478"/>
                  <a:gd name="connsiteY4" fmla="*/ 438721 h 438721"/>
                  <a:gd name="connsiteX5" fmla="*/ 1262478 w 1262478"/>
                  <a:gd name="connsiteY5" fmla="*/ 369148 h 438721"/>
                  <a:gd name="connsiteX0" fmla="*/ 1306857 w 1306857"/>
                  <a:gd name="connsiteY0" fmla="*/ 369078 h 438651"/>
                  <a:gd name="connsiteX1" fmla="*/ 591240 w 1306857"/>
                  <a:gd name="connsiteY1" fmla="*/ 1330 h 438651"/>
                  <a:gd name="connsiteX2" fmla="*/ 44588 w 1306857"/>
                  <a:gd name="connsiteY2" fmla="*/ 249808 h 438651"/>
                  <a:gd name="connsiteX3" fmla="*/ 650875 w 1306857"/>
                  <a:gd name="connsiteY3" fmla="*/ 428712 h 438651"/>
                  <a:gd name="connsiteX4" fmla="*/ 1306857 w 1306857"/>
                  <a:gd name="connsiteY4" fmla="*/ 438651 h 438651"/>
                  <a:gd name="connsiteX5" fmla="*/ 1306857 w 1306857"/>
                  <a:gd name="connsiteY5" fmla="*/ 369078 h 438651"/>
                  <a:gd name="connsiteX0" fmla="*/ 1264399 w 1264399"/>
                  <a:gd name="connsiteY0" fmla="*/ 369544 h 439117"/>
                  <a:gd name="connsiteX1" fmla="*/ 548782 w 1264399"/>
                  <a:gd name="connsiteY1" fmla="*/ 1796 h 439117"/>
                  <a:gd name="connsiteX2" fmla="*/ 2130 w 1264399"/>
                  <a:gd name="connsiteY2" fmla="*/ 250274 h 439117"/>
                  <a:gd name="connsiteX3" fmla="*/ 608417 w 1264399"/>
                  <a:gd name="connsiteY3" fmla="*/ 429178 h 439117"/>
                  <a:gd name="connsiteX4" fmla="*/ 1264399 w 1264399"/>
                  <a:gd name="connsiteY4" fmla="*/ 439117 h 439117"/>
                  <a:gd name="connsiteX5" fmla="*/ 1264399 w 1264399"/>
                  <a:gd name="connsiteY5" fmla="*/ 369544 h 439117"/>
                  <a:gd name="connsiteX0" fmla="*/ 1264475 w 1264475"/>
                  <a:gd name="connsiteY0" fmla="*/ 369544 h 439117"/>
                  <a:gd name="connsiteX1" fmla="*/ 548858 w 1264475"/>
                  <a:gd name="connsiteY1" fmla="*/ 1796 h 439117"/>
                  <a:gd name="connsiteX2" fmla="*/ 2206 w 1264475"/>
                  <a:gd name="connsiteY2" fmla="*/ 250274 h 439117"/>
                  <a:gd name="connsiteX3" fmla="*/ 608493 w 1264475"/>
                  <a:gd name="connsiteY3" fmla="*/ 429178 h 439117"/>
                  <a:gd name="connsiteX4" fmla="*/ 1264475 w 1264475"/>
                  <a:gd name="connsiteY4" fmla="*/ 439117 h 439117"/>
                  <a:gd name="connsiteX5" fmla="*/ 1264475 w 1264475"/>
                  <a:gd name="connsiteY5" fmla="*/ 369544 h 439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4475" h="439117">
                    <a:moveTo>
                      <a:pt x="1264475" y="369544"/>
                    </a:moveTo>
                    <a:cubicBezTo>
                      <a:pt x="1145206" y="296657"/>
                      <a:pt x="759236" y="21674"/>
                      <a:pt x="548858" y="1796"/>
                    </a:cubicBezTo>
                    <a:cubicBezTo>
                      <a:pt x="338480" y="-18082"/>
                      <a:pt x="38649" y="131004"/>
                      <a:pt x="2206" y="250274"/>
                    </a:cubicBezTo>
                    <a:cubicBezTo>
                      <a:pt x="-34237" y="369544"/>
                      <a:pt x="389832" y="425865"/>
                      <a:pt x="608493" y="429178"/>
                    </a:cubicBezTo>
                    <a:lnTo>
                      <a:pt x="1264475" y="439117"/>
                    </a:lnTo>
                    <a:lnTo>
                      <a:pt x="1264475" y="369544"/>
                    </a:lnTo>
                    <a:close/>
                  </a:path>
                </a:pathLst>
              </a:custGeom>
              <a:pattFill prst="pct50">
                <a:fgClr>
                  <a:schemeClr val="bg1">
                    <a:lumMod val="75000"/>
                  </a:schemeClr>
                </a:fgClr>
                <a:bgClr>
                  <a:schemeClr val="bg1"/>
                </a:bgClr>
              </a:patt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77AC2C7-CE7C-4AE5-82D1-D3186932EB7F}"/>
                </a:ext>
              </a:extLst>
            </p:cNvPr>
            <p:cNvGrpSpPr/>
            <p:nvPr/>
          </p:nvGrpSpPr>
          <p:grpSpPr>
            <a:xfrm>
              <a:off x="6423735" y="3499880"/>
              <a:ext cx="79424" cy="445279"/>
              <a:chOff x="6595717" y="3396172"/>
              <a:chExt cx="107051" cy="600164"/>
            </a:xfrm>
            <a:solidFill>
              <a:schemeClr val="bg1">
                <a:lumMod val="50000"/>
              </a:schemeClr>
            </a:solidFill>
          </p:grpSpPr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615905FC-CE42-4DEB-BC6D-7BEC0B331684}"/>
                  </a:ext>
                </a:extLst>
              </p:cNvPr>
              <p:cNvSpPr/>
              <p:nvPr/>
            </p:nvSpPr>
            <p:spPr>
              <a:xfrm rot="5400000">
                <a:off x="6514902" y="3512772"/>
                <a:ext cx="304465" cy="71266"/>
              </a:xfrm>
              <a:custGeom>
                <a:avLst/>
                <a:gdLst>
                  <a:gd name="connsiteX0" fmla="*/ 1262269 w 1262269"/>
                  <a:gd name="connsiteY0" fmla="*/ 367748 h 437321"/>
                  <a:gd name="connsiteX1" fmla="*/ 546652 w 1262269"/>
                  <a:gd name="connsiteY1" fmla="*/ 0 h 437321"/>
                  <a:gd name="connsiteX2" fmla="*/ 0 w 1262269"/>
                  <a:gd name="connsiteY2" fmla="*/ 248478 h 437321"/>
                  <a:gd name="connsiteX3" fmla="*/ 606287 w 1262269"/>
                  <a:gd name="connsiteY3" fmla="*/ 427382 h 437321"/>
                  <a:gd name="connsiteX4" fmla="*/ 1262269 w 1262269"/>
                  <a:gd name="connsiteY4" fmla="*/ 437321 h 437321"/>
                  <a:gd name="connsiteX5" fmla="*/ 1262269 w 1262269"/>
                  <a:gd name="connsiteY5" fmla="*/ 367748 h 437321"/>
                  <a:gd name="connsiteX0" fmla="*/ 1262478 w 1262478"/>
                  <a:gd name="connsiteY0" fmla="*/ 369148 h 438721"/>
                  <a:gd name="connsiteX1" fmla="*/ 546861 w 1262478"/>
                  <a:gd name="connsiteY1" fmla="*/ 1400 h 438721"/>
                  <a:gd name="connsiteX2" fmla="*/ 209 w 1262478"/>
                  <a:gd name="connsiteY2" fmla="*/ 249878 h 438721"/>
                  <a:gd name="connsiteX3" fmla="*/ 606496 w 1262478"/>
                  <a:gd name="connsiteY3" fmla="*/ 428782 h 438721"/>
                  <a:gd name="connsiteX4" fmla="*/ 1262478 w 1262478"/>
                  <a:gd name="connsiteY4" fmla="*/ 438721 h 438721"/>
                  <a:gd name="connsiteX5" fmla="*/ 1262478 w 1262478"/>
                  <a:gd name="connsiteY5" fmla="*/ 369148 h 438721"/>
                  <a:gd name="connsiteX0" fmla="*/ 1306857 w 1306857"/>
                  <a:gd name="connsiteY0" fmla="*/ 369078 h 438651"/>
                  <a:gd name="connsiteX1" fmla="*/ 591240 w 1306857"/>
                  <a:gd name="connsiteY1" fmla="*/ 1330 h 438651"/>
                  <a:gd name="connsiteX2" fmla="*/ 44588 w 1306857"/>
                  <a:gd name="connsiteY2" fmla="*/ 249808 h 438651"/>
                  <a:gd name="connsiteX3" fmla="*/ 650875 w 1306857"/>
                  <a:gd name="connsiteY3" fmla="*/ 428712 h 438651"/>
                  <a:gd name="connsiteX4" fmla="*/ 1306857 w 1306857"/>
                  <a:gd name="connsiteY4" fmla="*/ 438651 h 438651"/>
                  <a:gd name="connsiteX5" fmla="*/ 1306857 w 1306857"/>
                  <a:gd name="connsiteY5" fmla="*/ 369078 h 438651"/>
                  <a:gd name="connsiteX0" fmla="*/ 1264399 w 1264399"/>
                  <a:gd name="connsiteY0" fmla="*/ 369544 h 439117"/>
                  <a:gd name="connsiteX1" fmla="*/ 548782 w 1264399"/>
                  <a:gd name="connsiteY1" fmla="*/ 1796 h 439117"/>
                  <a:gd name="connsiteX2" fmla="*/ 2130 w 1264399"/>
                  <a:gd name="connsiteY2" fmla="*/ 250274 h 439117"/>
                  <a:gd name="connsiteX3" fmla="*/ 608417 w 1264399"/>
                  <a:gd name="connsiteY3" fmla="*/ 429178 h 439117"/>
                  <a:gd name="connsiteX4" fmla="*/ 1264399 w 1264399"/>
                  <a:gd name="connsiteY4" fmla="*/ 439117 h 439117"/>
                  <a:gd name="connsiteX5" fmla="*/ 1264399 w 1264399"/>
                  <a:gd name="connsiteY5" fmla="*/ 369544 h 439117"/>
                  <a:gd name="connsiteX0" fmla="*/ 1264475 w 1264475"/>
                  <a:gd name="connsiteY0" fmla="*/ 369544 h 439117"/>
                  <a:gd name="connsiteX1" fmla="*/ 548858 w 1264475"/>
                  <a:gd name="connsiteY1" fmla="*/ 1796 h 439117"/>
                  <a:gd name="connsiteX2" fmla="*/ 2206 w 1264475"/>
                  <a:gd name="connsiteY2" fmla="*/ 250274 h 439117"/>
                  <a:gd name="connsiteX3" fmla="*/ 608493 w 1264475"/>
                  <a:gd name="connsiteY3" fmla="*/ 429178 h 439117"/>
                  <a:gd name="connsiteX4" fmla="*/ 1264475 w 1264475"/>
                  <a:gd name="connsiteY4" fmla="*/ 439117 h 439117"/>
                  <a:gd name="connsiteX5" fmla="*/ 1264475 w 1264475"/>
                  <a:gd name="connsiteY5" fmla="*/ 369544 h 439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4475" h="439117">
                    <a:moveTo>
                      <a:pt x="1264475" y="369544"/>
                    </a:moveTo>
                    <a:cubicBezTo>
                      <a:pt x="1145206" y="296657"/>
                      <a:pt x="759236" y="21674"/>
                      <a:pt x="548858" y="1796"/>
                    </a:cubicBezTo>
                    <a:cubicBezTo>
                      <a:pt x="338480" y="-18082"/>
                      <a:pt x="38649" y="131004"/>
                      <a:pt x="2206" y="250274"/>
                    </a:cubicBezTo>
                    <a:cubicBezTo>
                      <a:pt x="-34237" y="369544"/>
                      <a:pt x="389832" y="425865"/>
                      <a:pt x="608493" y="429178"/>
                    </a:cubicBezTo>
                    <a:lnTo>
                      <a:pt x="1264475" y="439117"/>
                    </a:lnTo>
                    <a:lnTo>
                      <a:pt x="1264475" y="369544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FC17433C-DC36-4E0B-B399-2820CBAAD370}"/>
                  </a:ext>
                </a:extLst>
              </p:cNvPr>
              <p:cNvSpPr/>
              <p:nvPr/>
            </p:nvSpPr>
            <p:spPr>
              <a:xfrm rot="16200000">
                <a:off x="6479117" y="3808471"/>
                <a:ext cx="304465" cy="71266"/>
              </a:xfrm>
              <a:custGeom>
                <a:avLst/>
                <a:gdLst>
                  <a:gd name="connsiteX0" fmla="*/ 1262269 w 1262269"/>
                  <a:gd name="connsiteY0" fmla="*/ 367748 h 437321"/>
                  <a:gd name="connsiteX1" fmla="*/ 546652 w 1262269"/>
                  <a:gd name="connsiteY1" fmla="*/ 0 h 437321"/>
                  <a:gd name="connsiteX2" fmla="*/ 0 w 1262269"/>
                  <a:gd name="connsiteY2" fmla="*/ 248478 h 437321"/>
                  <a:gd name="connsiteX3" fmla="*/ 606287 w 1262269"/>
                  <a:gd name="connsiteY3" fmla="*/ 427382 h 437321"/>
                  <a:gd name="connsiteX4" fmla="*/ 1262269 w 1262269"/>
                  <a:gd name="connsiteY4" fmla="*/ 437321 h 437321"/>
                  <a:gd name="connsiteX5" fmla="*/ 1262269 w 1262269"/>
                  <a:gd name="connsiteY5" fmla="*/ 367748 h 437321"/>
                  <a:gd name="connsiteX0" fmla="*/ 1262478 w 1262478"/>
                  <a:gd name="connsiteY0" fmla="*/ 369148 h 438721"/>
                  <a:gd name="connsiteX1" fmla="*/ 546861 w 1262478"/>
                  <a:gd name="connsiteY1" fmla="*/ 1400 h 438721"/>
                  <a:gd name="connsiteX2" fmla="*/ 209 w 1262478"/>
                  <a:gd name="connsiteY2" fmla="*/ 249878 h 438721"/>
                  <a:gd name="connsiteX3" fmla="*/ 606496 w 1262478"/>
                  <a:gd name="connsiteY3" fmla="*/ 428782 h 438721"/>
                  <a:gd name="connsiteX4" fmla="*/ 1262478 w 1262478"/>
                  <a:gd name="connsiteY4" fmla="*/ 438721 h 438721"/>
                  <a:gd name="connsiteX5" fmla="*/ 1262478 w 1262478"/>
                  <a:gd name="connsiteY5" fmla="*/ 369148 h 438721"/>
                  <a:gd name="connsiteX0" fmla="*/ 1306857 w 1306857"/>
                  <a:gd name="connsiteY0" fmla="*/ 369078 h 438651"/>
                  <a:gd name="connsiteX1" fmla="*/ 591240 w 1306857"/>
                  <a:gd name="connsiteY1" fmla="*/ 1330 h 438651"/>
                  <a:gd name="connsiteX2" fmla="*/ 44588 w 1306857"/>
                  <a:gd name="connsiteY2" fmla="*/ 249808 h 438651"/>
                  <a:gd name="connsiteX3" fmla="*/ 650875 w 1306857"/>
                  <a:gd name="connsiteY3" fmla="*/ 428712 h 438651"/>
                  <a:gd name="connsiteX4" fmla="*/ 1306857 w 1306857"/>
                  <a:gd name="connsiteY4" fmla="*/ 438651 h 438651"/>
                  <a:gd name="connsiteX5" fmla="*/ 1306857 w 1306857"/>
                  <a:gd name="connsiteY5" fmla="*/ 369078 h 438651"/>
                  <a:gd name="connsiteX0" fmla="*/ 1264399 w 1264399"/>
                  <a:gd name="connsiteY0" fmla="*/ 369544 h 439117"/>
                  <a:gd name="connsiteX1" fmla="*/ 548782 w 1264399"/>
                  <a:gd name="connsiteY1" fmla="*/ 1796 h 439117"/>
                  <a:gd name="connsiteX2" fmla="*/ 2130 w 1264399"/>
                  <a:gd name="connsiteY2" fmla="*/ 250274 h 439117"/>
                  <a:gd name="connsiteX3" fmla="*/ 608417 w 1264399"/>
                  <a:gd name="connsiteY3" fmla="*/ 429178 h 439117"/>
                  <a:gd name="connsiteX4" fmla="*/ 1264399 w 1264399"/>
                  <a:gd name="connsiteY4" fmla="*/ 439117 h 439117"/>
                  <a:gd name="connsiteX5" fmla="*/ 1264399 w 1264399"/>
                  <a:gd name="connsiteY5" fmla="*/ 369544 h 439117"/>
                  <a:gd name="connsiteX0" fmla="*/ 1264475 w 1264475"/>
                  <a:gd name="connsiteY0" fmla="*/ 369544 h 439117"/>
                  <a:gd name="connsiteX1" fmla="*/ 548858 w 1264475"/>
                  <a:gd name="connsiteY1" fmla="*/ 1796 h 439117"/>
                  <a:gd name="connsiteX2" fmla="*/ 2206 w 1264475"/>
                  <a:gd name="connsiteY2" fmla="*/ 250274 h 439117"/>
                  <a:gd name="connsiteX3" fmla="*/ 608493 w 1264475"/>
                  <a:gd name="connsiteY3" fmla="*/ 429178 h 439117"/>
                  <a:gd name="connsiteX4" fmla="*/ 1264475 w 1264475"/>
                  <a:gd name="connsiteY4" fmla="*/ 439117 h 439117"/>
                  <a:gd name="connsiteX5" fmla="*/ 1264475 w 1264475"/>
                  <a:gd name="connsiteY5" fmla="*/ 369544 h 439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4475" h="439117">
                    <a:moveTo>
                      <a:pt x="1264475" y="369544"/>
                    </a:moveTo>
                    <a:cubicBezTo>
                      <a:pt x="1145206" y="296657"/>
                      <a:pt x="759236" y="21674"/>
                      <a:pt x="548858" y="1796"/>
                    </a:cubicBezTo>
                    <a:cubicBezTo>
                      <a:pt x="338480" y="-18082"/>
                      <a:pt x="38649" y="131004"/>
                      <a:pt x="2206" y="250274"/>
                    </a:cubicBezTo>
                    <a:cubicBezTo>
                      <a:pt x="-34237" y="369544"/>
                      <a:pt x="389832" y="425865"/>
                      <a:pt x="608493" y="429178"/>
                    </a:cubicBezTo>
                    <a:lnTo>
                      <a:pt x="1264475" y="439117"/>
                    </a:lnTo>
                    <a:lnTo>
                      <a:pt x="1264475" y="369544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12B9FE0-BD0C-45DD-967D-C8606A01E3D0}"/>
                </a:ext>
              </a:extLst>
            </p:cNvPr>
            <p:cNvSpPr/>
            <p:nvPr/>
          </p:nvSpPr>
          <p:spPr>
            <a:xfrm>
              <a:off x="6440796" y="3690726"/>
              <a:ext cx="566769" cy="4572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6BD7797-95F5-490B-B092-86172E2FC1FD}"/>
                </a:ext>
              </a:extLst>
            </p:cNvPr>
            <p:cNvSpPr/>
            <p:nvPr/>
          </p:nvSpPr>
          <p:spPr>
            <a:xfrm>
              <a:off x="7370722" y="3745862"/>
              <a:ext cx="2730702" cy="1024921"/>
            </a:xfrm>
            <a:custGeom>
              <a:avLst/>
              <a:gdLst>
                <a:gd name="connsiteX0" fmla="*/ 1570383 w 1570383"/>
                <a:gd name="connsiteY0" fmla="*/ 437322 h 437322"/>
                <a:gd name="connsiteX1" fmla="*/ 695739 w 1570383"/>
                <a:gd name="connsiteY1" fmla="*/ 228600 h 437322"/>
                <a:gd name="connsiteX2" fmla="*/ 0 w 1570383"/>
                <a:gd name="connsiteY2" fmla="*/ 0 h 437322"/>
                <a:gd name="connsiteX0" fmla="*/ 1570383 w 1570438"/>
                <a:gd name="connsiteY0" fmla="*/ 437322 h 437322"/>
                <a:gd name="connsiteX1" fmla="*/ 695739 w 1570438"/>
                <a:gd name="connsiteY1" fmla="*/ 228600 h 437322"/>
                <a:gd name="connsiteX2" fmla="*/ 0 w 1570438"/>
                <a:gd name="connsiteY2" fmla="*/ 0 h 437322"/>
                <a:gd name="connsiteX0" fmla="*/ 1570383 w 1570438"/>
                <a:gd name="connsiteY0" fmla="*/ 437322 h 437322"/>
                <a:gd name="connsiteX1" fmla="*/ 695739 w 1570438"/>
                <a:gd name="connsiteY1" fmla="*/ 228600 h 437322"/>
                <a:gd name="connsiteX2" fmla="*/ 0 w 1570438"/>
                <a:gd name="connsiteY2" fmla="*/ 0 h 437322"/>
                <a:gd name="connsiteX0" fmla="*/ 1570383 w 1570383"/>
                <a:gd name="connsiteY0" fmla="*/ 437322 h 437322"/>
                <a:gd name="connsiteX1" fmla="*/ 0 w 1570383"/>
                <a:gd name="connsiteY1" fmla="*/ 0 h 437322"/>
                <a:gd name="connsiteX0" fmla="*/ 1570383 w 1570390"/>
                <a:gd name="connsiteY0" fmla="*/ 437322 h 437322"/>
                <a:gd name="connsiteX1" fmla="*/ 0 w 1570390"/>
                <a:gd name="connsiteY1" fmla="*/ 0 h 437322"/>
                <a:gd name="connsiteX0" fmla="*/ 1570383 w 1570390"/>
                <a:gd name="connsiteY0" fmla="*/ 437322 h 437322"/>
                <a:gd name="connsiteX1" fmla="*/ 0 w 1570390"/>
                <a:gd name="connsiteY1" fmla="*/ 0 h 437322"/>
                <a:gd name="connsiteX0" fmla="*/ 1570383 w 1570757"/>
                <a:gd name="connsiteY0" fmla="*/ 437322 h 437322"/>
                <a:gd name="connsiteX1" fmla="*/ 0 w 1570757"/>
                <a:gd name="connsiteY1" fmla="*/ 0 h 437322"/>
                <a:gd name="connsiteX0" fmla="*/ 1570383 w 1570803"/>
                <a:gd name="connsiteY0" fmla="*/ 489677 h 489677"/>
                <a:gd name="connsiteX1" fmla="*/ 0 w 1570803"/>
                <a:gd name="connsiteY1" fmla="*/ 52355 h 489677"/>
                <a:gd name="connsiteX0" fmla="*/ 1570383 w 1570383"/>
                <a:gd name="connsiteY0" fmla="*/ 437322 h 437322"/>
                <a:gd name="connsiteX1" fmla="*/ 0 w 1570383"/>
                <a:gd name="connsiteY1" fmla="*/ 0 h 437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383" h="437322">
                  <a:moveTo>
                    <a:pt x="1570383" y="437322"/>
                  </a:moveTo>
                  <a:cubicBezTo>
                    <a:pt x="1364941" y="-39063"/>
                    <a:pt x="652670" y="453887"/>
                    <a:pt x="0" y="0"/>
                  </a:cubicBezTo>
                </a:path>
              </a:pathLst>
            </a:cu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0F5F4FF-B3D6-478D-B3EA-50A37615430B}"/>
                </a:ext>
              </a:extLst>
            </p:cNvPr>
            <p:cNvSpPr txBox="1"/>
            <p:nvPr/>
          </p:nvSpPr>
          <p:spPr>
            <a:xfrm>
              <a:off x="9800902" y="4820512"/>
              <a:ext cx="13144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 dirty="0"/>
                <a:t>Electricity</a:t>
              </a:r>
              <a:endParaRPr lang="en-US" dirty="0"/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EE413ED3-347A-4554-A18E-3BD6EF99621D}"/>
                </a:ext>
              </a:extLst>
            </p:cNvPr>
            <p:cNvGrpSpPr/>
            <p:nvPr/>
          </p:nvGrpSpPr>
          <p:grpSpPr>
            <a:xfrm>
              <a:off x="6535616" y="3499880"/>
              <a:ext cx="79424" cy="445279"/>
              <a:chOff x="6595717" y="3396172"/>
              <a:chExt cx="107051" cy="600164"/>
            </a:xfrm>
            <a:solidFill>
              <a:schemeClr val="bg1">
                <a:lumMod val="50000"/>
              </a:schemeClr>
            </a:solidFill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DB0FC893-9A2F-40BF-8334-4200F6A8CEC2}"/>
                  </a:ext>
                </a:extLst>
              </p:cNvPr>
              <p:cNvSpPr/>
              <p:nvPr/>
            </p:nvSpPr>
            <p:spPr>
              <a:xfrm rot="5400000">
                <a:off x="6514902" y="3512772"/>
                <a:ext cx="304465" cy="71266"/>
              </a:xfrm>
              <a:custGeom>
                <a:avLst/>
                <a:gdLst>
                  <a:gd name="connsiteX0" fmla="*/ 1262269 w 1262269"/>
                  <a:gd name="connsiteY0" fmla="*/ 367748 h 437321"/>
                  <a:gd name="connsiteX1" fmla="*/ 546652 w 1262269"/>
                  <a:gd name="connsiteY1" fmla="*/ 0 h 437321"/>
                  <a:gd name="connsiteX2" fmla="*/ 0 w 1262269"/>
                  <a:gd name="connsiteY2" fmla="*/ 248478 h 437321"/>
                  <a:gd name="connsiteX3" fmla="*/ 606287 w 1262269"/>
                  <a:gd name="connsiteY3" fmla="*/ 427382 h 437321"/>
                  <a:gd name="connsiteX4" fmla="*/ 1262269 w 1262269"/>
                  <a:gd name="connsiteY4" fmla="*/ 437321 h 437321"/>
                  <a:gd name="connsiteX5" fmla="*/ 1262269 w 1262269"/>
                  <a:gd name="connsiteY5" fmla="*/ 367748 h 437321"/>
                  <a:gd name="connsiteX0" fmla="*/ 1262478 w 1262478"/>
                  <a:gd name="connsiteY0" fmla="*/ 369148 h 438721"/>
                  <a:gd name="connsiteX1" fmla="*/ 546861 w 1262478"/>
                  <a:gd name="connsiteY1" fmla="*/ 1400 h 438721"/>
                  <a:gd name="connsiteX2" fmla="*/ 209 w 1262478"/>
                  <a:gd name="connsiteY2" fmla="*/ 249878 h 438721"/>
                  <a:gd name="connsiteX3" fmla="*/ 606496 w 1262478"/>
                  <a:gd name="connsiteY3" fmla="*/ 428782 h 438721"/>
                  <a:gd name="connsiteX4" fmla="*/ 1262478 w 1262478"/>
                  <a:gd name="connsiteY4" fmla="*/ 438721 h 438721"/>
                  <a:gd name="connsiteX5" fmla="*/ 1262478 w 1262478"/>
                  <a:gd name="connsiteY5" fmla="*/ 369148 h 438721"/>
                  <a:gd name="connsiteX0" fmla="*/ 1306857 w 1306857"/>
                  <a:gd name="connsiteY0" fmla="*/ 369078 h 438651"/>
                  <a:gd name="connsiteX1" fmla="*/ 591240 w 1306857"/>
                  <a:gd name="connsiteY1" fmla="*/ 1330 h 438651"/>
                  <a:gd name="connsiteX2" fmla="*/ 44588 w 1306857"/>
                  <a:gd name="connsiteY2" fmla="*/ 249808 h 438651"/>
                  <a:gd name="connsiteX3" fmla="*/ 650875 w 1306857"/>
                  <a:gd name="connsiteY3" fmla="*/ 428712 h 438651"/>
                  <a:gd name="connsiteX4" fmla="*/ 1306857 w 1306857"/>
                  <a:gd name="connsiteY4" fmla="*/ 438651 h 438651"/>
                  <a:gd name="connsiteX5" fmla="*/ 1306857 w 1306857"/>
                  <a:gd name="connsiteY5" fmla="*/ 369078 h 438651"/>
                  <a:gd name="connsiteX0" fmla="*/ 1264399 w 1264399"/>
                  <a:gd name="connsiteY0" fmla="*/ 369544 h 439117"/>
                  <a:gd name="connsiteX1" fmla="*/ 548782 w 1264399"/>
                  <a:gd name="connsiteY1" fmla="*/ 1796 h 439117"/>
                  <a:gd name="connsiteX2" fmla="*/ 2130 w 1264399"/>
                  <a:gd name="connsiteY2" fmla="*/ 250274 h 439117"/>
                  <a:gd name="connsiteX3" fmla="*/ 608417 w 1264399"/>
                  <a:gd name="connsiteY3" fmla="*/ 429178 h 439117"/>
                  <a:gd name="connsiteX4" fmla="*/ 1264399 w 1264399"/>
                  <a:gd name="connsiteY4" fmla="*/ 439117 h 439117"/>
                  <a:gd name="connsiteX5" fmla="*/ 1264399 w 1264399"/>
                  <a:gd name="connsiteY5" fmla="*/ 369544 h 439117"/>
                  <a:gd name="connsiteX0" fmla="*/ 1264475 w 1264475"/>
                  <a:gd name="connsiteY0" fmla="*/ 369544 h 439117"/>
                  <a:gd name="connsiteX1" fmla="*/ 548858 w 1264475"/>
                  <a:gd name="connsiteY1" fmla="*/ 1796 h 439117"/>
                  <a:gd name="connsiteX2" fmla="*/ 2206 w 1264475"/>
                  <a:gd name="connsiteY2" fmla="*/ 250274 h 439117"/>
                  <a:gd name="connsiteX3" fmla="*/ 608493 w 1264475"/>
                  <a:gd name="connsiteY3" fmla="*/ 429178 h 439117"/>
                  <a:gd name="connsiteX4" fmla="*/ 1264475 w 1264475"/>
                  <a:gd name="connsiteY4" fmla="*/ 439117 h 439117"/>
                  <a:gd name="connsiteX5" fmla="*/ 1264475 w 1264475"/>
                  <a:gd name="connsiteY5" fmla="*/ 369544 h 439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4475" h="439117">
                    <a:moveTo>
                      <a:pt x="1264475" y="369544"/>
                    </a:moveTo>
                    <a:cubicBezTo>
                      <a:pt x="1145206" y="296657"/>
                      <a:pt x="759236" y="21674"/>
                      <a:pt x="548858" y="1796"/>
                    </a:cubicBezTo>
                    <a:cubicBezTo>
                      <a:pt x="338480" y="-18082"/>
                      <a:pt x="38649" y="131004"/>
                      <a:pt x="2206" y="250274"/>
                    </a:cubicBezTo>
                    <a:cubicBezTo>
                      <a:pt x="-34237" y="369544"/>
                      <a:pt x="389832" y="425865"/>
                      <a:pt x="608493" y="429178"/>
                    </a:cubicBezTo>
                    <a:lnTo>
                      <a:pt x="1264475" y="439117"/>
                    </a:lnTo>
                    <a:lnTo>
                      <a:pt x="1264475" y="369544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5D953DDD-C3D7-41DC-8CCA-11814BEDAEBA}"/>
                  </a:ext>
                </a:extLst>
              </p:cNvPr>
              <p:cNvSpPr/>
              <p:nvPr/>
            </p:nvSpPr>
            <p:spPr>
              <a:xfrm rot="16200000">
                <a:off x="6479117" y="3808471"/>
                <a:ext cx="304465" cy="71266"/>
              </a:xfrm>
              <a:custGeom>
                <a:avLst/>
                <a:gdLst>
                  <a:gd name="connsiteX0" fmla="*/ 1262269 w 1262269"/>
                  <a:gd name="connsiteY0" fmla="*/ 367748 h 437321"/>
                  <a:gd name="connsiteX1" fmla="*/ 546652 w 1262269"/>
                  <a:gd name="connsiteY1" fmla="*/ 0 h 437321"/>
                  <a:gd name="connsiteX2" fmla="*/ 0 w 1262269"/>
                  <a:gd name="connsiteY2" fmla="*/ 248478 h 437321"/>
                  <a:gd name="connsiteX3" fmla="*/ 606287 w 1262269"/>
                  <a:gd name="connsiteY3" fmla="*/ 427382 h 437321"/>
                  <a:gd name="connsiteX4" fmla="*/ 1262269 w 1262269"/>
                  <a:gd name="connsiteY4" fmla="*/ 437321 h 437321"/>
                  <a:gd name="connsiteX5" fmla="*/ 1262269 w 1262269"/>
                  <a:gd name="connsiteY5" fmla="*/ 367748 h 437321"/>
                  <a:gd name="connsiteX0" fmla="*/ 1262478 w 1262478"/>
                  <a:gd name="connsiteY0" fmla="*/ 369148 h 438721"/>
                  <a:gd name="connsiteX1" fmla="*/ 546861 w 1262478"/>
                  <a:gd name="connsiteY1" fmla="*/ 1400 h 438721"/>
                  <a:gd name="connsiteX2" fmla="*/ 209 w 1262478"/>
                  <a:gd name="connsiteY2" fmla="*/ 249878 h 438721"/>
                  <a:gd name="connsiteX3" fmla="*/ 606496 w 1262478"/>
                  <a:gd name="connsiteY3" fmla="*/ 428782 h 438721"/>
                  <a:gd name="connsiteX4" fmla="*/ 1262478 w 1262478"/>
                  <a:gd name="connsiteY4" fmla="*/ 438721 h 438721"/>
                  <a:gd name="connsiteX5" fmla="*/ 1262478 w 1262478"/>
                  <a:gd name="connsiteY5" fmla="*/ 369148 h 438721"/>
                  <a:gd name="connsiteX0" fmla="*/ 1306857 w 1306857"/>
                  <a:gd name="connsiteY0" fmla="*/ 369078 h 438651"/>
                  <a:gd name="connsiteX1" fmla="*/ 591240 w 1306857"/>
                  <a:gd name="connsiteY1" fmla="*/ 1330 h 438651"/>
                  <a:gd name="connsiteX2" fmla="*/ 44588 w 1306857"/>
                  <a:gd name="connsiteY2" fmla="*/ 249808 h 438651"/>
                  <a:gd name="connsiteX3" fmla="*/ 650875 w 1306857"/>
                  <a:gd name="connsiteY3" fmla="*/ 428712 h 438651"/>
                  <a:gd name="connsiteX4" fmla="*/ 1306857 w 1306857"/>
                  <a:gd name="connsiteY4" fmla="*/ 438651 h 438651"/>
                  <a:gd name="connsiteX5" fmla="*/ 1306857 w 1306857"/>
                  <a:gd name="connsiteY5" fmla="*/ 369078 h 438651"/>
                  <a:gd name="connsiteX0" fmla="*/ 1264399 w 1264399"/>
                  <a:gd name="connsiteY0" fmla="*/ 369544 h 439117"/>
                  <a:gd name="connsiteX1" fmla="*/ 548782 w 1264399"/>
                  <a:gd name="connsiteY1" fmla="*/ 1796 h 439117"/>
                  <a:gd name="connsiteX2" fmla="*/ 2130 w 1264399"/>
                  <a:gd name="connsiteY2" fmla="*/ 250274 h 439117"/>
                  <a:gd name="connsiteX3" fmla="*/ 608417 w 1264399"/>
                  <a:gd name="connsiteY3" fmla="*/ 429178 h 439117"/>
                  <a:gd name="connsiteX4" fmla="*/ 1264399 w 1264399"/>
                  <a:gd name="connsiteY4" fmla="*/ 439117 h 439117"/>
                  <a:gd name="connsiteX5" fmla="*/ 1264399 w 1264399"/>
                  <a:gd name="connsiteY5" fmla="*/ 369544 h 439117"/>
                  <a:gd name="connsiteX0" fmla="*/ 1264475 w 1264475"/>
                  <a:gd name="connsiteY0" fmla="*/ 369544 h 439117"/>
                  <a:gd name="connsiteX1" fmla="*/ 548858 w 1264475"/>
                  <a:gd name="connsiteY1" fmla="*/ 1796 h 439117"/>
                  <a:gd name="connsiteX2" fmla="*/ 2206 w 1264475"/>
                  <a:gd name="connsiteY2" fmla="*/ 250274 h 439117"/>
                  <a:gd name="connsiteX3" fmla="*/ 608493 w 1264475"/>
                  <a:gd name="connsiteY3" fmla="*/ 429178 h 439117"/>
                  <a:gd name="connsiteX4" fmla="*/ 1264475 w 1264475"/>
                  <a:gd name="connsiteY4" fmla="*/ 439117 h 439117"/>
                  <a:gd name="connsiteX5" fmla="*/ 1264475 w 1264475"/>
                  <a:gd name="connsiteY5" fmla="*/ 369544 h 439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4475" h="439117">
                    <a:moveTo>
                      <a:pt x="1264475" y="369544"/>
                    </a:moveTo>
                    <a:cubicBezTo>
                      <a:pt x="1145206" y="296657"/>
                      <a:pt x="759236" y="21674"/>
                      <a:pt x="548858" y="1796"/>
                    </a:cubicBezTo>
                    <a:cubicBezTo>
                      <a:pt x="338480" y="-18082"/>
                      <a:pt x="38649" y="131004"/>
                      <a:pt x="2206" y="250274"/>
                    </a:cubicBezTo>
                    <a:cubicBezTo>
                      <a:pt x="-34237" y="369544"/>
                      <a:pt x="389832" y="425865"/>
                      <a:pt x="608493" y="429178"/>
                    </a:cubicBezTo>
                    <a:lnTo>
                      <a:pt x="1264475" y="439117"/>
                    </a:lnTo>
                    <a:lnTo>
                      <a:pt x="1264475" y="369544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C1A4F154-775D-4472-A7E7-39D6C61E34A8}"/>
                </a:ext>
              </a:extLst>
            </p:cNvPr>
            <p:cNvGrpSpPr/>
            <p:nvPr/>
          </p:nvGrpSpPr>
          <p:grpSpPr>
            <a:xfrm>
              <a:off x="6664584" y="3499880"/>
              <a:ext cx="79424" cy="445279"/>
              <a:chOff x="6595717" y="3396172"/>
              <a:chExt cx="107051" cy="600164"/>
            </a:xfrm>
            <a:solidFill>
              <a:schemeClr val="bg1">
                <a:lumMod val="50000"/>
              </a:schemeClr>
            </a:solidFill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E2417B83-1EEB-4556-A10E-E360432D6B67}"/>
                  </a:ext>
                </a:extLst>
              </p:cNvPr>
              <p:cNvSpPr/>
              <p:nvPr/>
            </p:nvSpPr>
            <p:spPr>
              <a:xfrm rot="5400000">
                <a:off x="6514902" y="3512772"/>
                <a:ext cx="304465" cy="71266"/>
              </a:xfrm>
              <a:custGeom>
                <a:avLst/>
                <a:gdLst>
                  <a:gd name="connsiteX0" fmla="*/ 1262269 w 1262269"/>
                  <a:gd name="connsiteY0" fmla="*/ 367748 h 437321"/>
                  <a:gd name="connsiteX1" fmla="*/ 546652 w 1262269"/>
                  <a:gd name="connsiteY1" fmla="*/ 0 h 437321"/>
                  <a:gd name="connsiteX2" fmla="*/ 0 w 1262269"/>
                  <a:gd name="connsiteY2" fmla="*/ 248478 h 437321"/>
                  <a:gd name="connsiteX3" fmla="*/ 606287 w 1262269"/>
                  <a:gd name="connsiteY3" fmla="*/ 427382 h 437321"/>
                  <a:gd name="connsiteX4" fmla="*/ 1262269 w 1262269"/>
                  <a:gd name="connsiteY4" fmla="*/ 437321 h 437321"/>
                  <a:gd name="connsiteX5" fmla="*/ 1262269 w 1262269"/>
                  <a:gd name="connsiteY5" fmla="*/ 367748 h 437321"/>
                  <a:gd name="connsiteX0" fmla="*/ 1262478 w 1262478"/>
                  <a:gd name="connsiteY0" fmla="*/ 369148 h 438721"/>
                  <a:gd name="connsiteX1" fmla="*/ 546861 w 1262478"/>
                  <a:gd name="connsiteY1" fmla="*/ 1400 h 438721"/>
                  <a:gd name="connsiteX2" fmla="*/ 209 w 1262478"/>
                  <a:gd name="connsiteY2" fmla="*/ 249878 h 438721"/>
                  <a:gd name="connsiteX3" fmla="*/ 606496 w 1262478"/>
                  <a:gd name="connsiteY3" fmla="*/ 428782 h 438721"/>
                  <a:gd name="connsiteX4" fmla="*/ 1262478 w 1262478"/>
                  <a:gd name="connsiteY4" fmla="*/ 438721 h 438721"/>
                  <a:gd name="connsiteX5" fmla="*/ 1262478 w 1262478"/>
                  <a:gd name="connsiteY5" fmla="*/ 369148 h 438721"/>
                  <a:gd name="connsiteX0" fmla="*/ 1306857 w 1306857"/>
                  <a:gd name="connsiteY0" fmla="*/ 369078 h 438651"/>
                  <a:gd name="connsiteX1" fmla="*/ 591240 w 1306857"/>
                  <a:gd name="connsiteY1" fmla="*/ 1330 h 438651"/>
                  <a:gd name="connsiteX2" fmla="*/ 44588 w 1306857"/>
                  <a:gd name="connsiteY2" fmla="*/ 249808 h 438651"/>
                  <a:gd name="connsiteX3" fmla="*/ 650875 w 1306857"/>
                  <a:gd name="connsiteY3" fmla="*/ 428712 h 438651"/>
                  <a:gd name="connsiteX4" fmla="*/ 1306857 w 1306857"/>
                  <a:gd name="connsiteY4" fmla="*/ 438651 h 438651"/>
                  <a:gd name="connsiteX5" fmla="*/ 1306857 w 1306857"/>
                  <a:gd name="connsiteY5" fmla="*/ 369078 h 438651"/>
                  <a:gd name="connsiteX0" fmla="*/ 1264399 w 1264399"/>
                  <a:gd name="connsiteY0" fmla="*/ 369544 h 439117"/>
                  <a:gd name="connsiteX1" fmla="*/ 548782 w 1264399"/>
                  <a:gd name="connsiteY1" fmla="*/ 1796 h 439117"/>
                  <a:gd name="connsiteX2" fmla="*/ 2130 w 1264399"/>
                  <a:gd name="connsiteY2" fmla="*/ 250274 h 439117"/>
                  <a:gd name="connsiteX3" fmla="*/ 608417 w 1264399"/>
                  <a:gd name="connsiteY3" fmla="*/ 429178 h 439117"/>
                  <a:gd name="connsiteX4" fmla="*/ 1264399 w 1264399"/>
                  <a:gd name="connsiteY4" fmla="*/ 439117 h 439117"/>
                  <a:gd name="connsiteX5" fmla="*/ 1264399 w 1264399"/>
                  <a:gd name="connsiteY5" fmla="*/ 369544 h 439117"/>
                  <a:gd name="connsiteX0" fmla="*/ 1264475 w 1264475"/>
                  <a:gd name="connsiteY0" fmla="*/ 369544 h 439117"/>
                  <a:gd name="connsiteX1" fmla="*/ 548858 w 1264475"/>
                  <a:gd name="connsiteY1" fmla="*/ 1796 h 439117"/>
                  <a:gd name="connsiteX2" fmla="*/ 2206 w 1264475"/>
                  <a:gd name="connsiteY2" fmla="*/ 250274 h 439117"/>
                  <a:gd name="connsiteX3" fmla="*/ 608493 w 1264475"/>
                  <a:gd name="connsiteY3" fmla="*/ 429178 h 439117"/>
                  <a:gd name="connsiteX4" fmla="*/ 1264475 w 1264475"/>
                  <a:gd name="connsiteY4" fmla="*/ 439117 h 439117"/>
                  <a:gd name="connsiteX5" fmla="*/ 1264475 w 1264475"/>
                  <a:gd name="connsiteY5" fmla="*/ 369544 h 439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4475" h="439117">
                    <a:moveTo>
                      <a:pt x="1264475" y="369544"/>
                    </a:moveTo>
                    <a:cubicBezTo>
                      <a:pt x="1145206" y="296657"/>
                      <a:pt x="759236" y="21674"/>
                      <a:pt x="548858" y="1796"/>
                    </a:cubicBezTo>
                    <a:cubicBezTo>
                      <a:pt x="338480" y="-18082"/>
                      <a:pt x="38649" y="131004"/>
                      <a:pt x="2206" y="250274"/>
                    </a:cubicBezTo>
                    <a:cubicBezTo>
                      <a:pt x="-34237" y="369544"/>
                      <a:pt x="389832" y="425865"/>
                      <a:pt x="608493" y="429178"/>
                    </a:cubicBezTo>
                    <a:lnTo>
                      <a:pt x="1264475" y="439117"/>
                    </a:lnTo>
                    <a:lnTo>
                      <a:pt x="1264475" y="369544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8FA2CD8E-2C6D-49CD-823F-8D0CAFA09939}"/>
                  </a:ext>
                </a:extLst>
              </p:cNvPr>
              <p:cNvSpPr/>
              <p:nvPr/>
            </p:nvSpPr>
            <p:spPr>
              <a:xfrm rot="16200000">
                <a:off x="6479117" y="3808471"/>
                <a:ext cx="304465" cy="71266"/>
              </a:xfrm>
              <a:custGeom>
                <a:avLst/>
                <a:gdLst>
                  <a:gd name="connsiteX0" fmla="*/ 1262269 w 1262269"/>
                  <a:gd name="connsiteY0" fmla="*/ 367748 h 437321"/>
                  <a:gd name="connsiteX1" fmla="*/ 546652 w 1262269"/>
                  <a:gd name="connsiteY1" fmla="*/ 0 h 437321"/>
                  <a:gd name="connsiteX2" fmla="*/ 0 w 1262269"/>
                  <a:gd name="connsiteY2" fmla="*/ 248478 h 437321"/>
                  <a:gd name="connsiteX3" fmla="*/ 606287 w 1262269"/>
                  <a:gd name="connsiteY3" fmla="*/ 427382 h 437321"/>
                  <a:gd name="connsiteX4" fmla="*/ 1262269 w 1262269"/>
                  <a:gd name="connsiteY4" fmla="*/ 437321 h 437321"/>
                  <a:gd name="connsiteX5" fmla="*/ 1262269 w 1262269"/>
                  <a:gd name="connsiteY5" fmla="*/ 367748 h 437321"/>
                  <a:gd name="connsiteX0" fmla="*/ 1262478 w 1262478"/>
                  <a:gd name="connsiteY0" fmla="*/ 369148 h 438721"/>
                  <a:gd name="connsiteX1" fmla="*/ 546861 w 1262478"/>
                  <a:gd name="connsiteY1" fmla="*/ 1400 h 438721"/>
                  <a:gd name="connsiteX2" fmla="*/ 209 w 1262478"/>
                  <a:gd name="connsiteY2" fmla="*/ 249878 h 438721"/>
                  <a:gd name="connsiteX3" fmla="*/ 606496 w 1262478"/>
                  <a:gd name="connsiteY3" fmla="*/ 428782 h 438721"/>
                  <a:gd name="connsiteX4" fmla="*/ 1262478 w 1262478"/>
                  <a:gd name="connsiteY4" fmla="*/ 438721 h 438721"/>
                  <a:gd name="connsiteX5" fmla="*/ 1262478 w 1262478"/>
                  <a:gd name="connsiteY5" fmla="*/ 369148 h 438721"/>
                  <a:gd name="connsiteX0" fmla="*/ 1306857 w 1306857"/>
                  <a:gd name="connsiteY0" fmla="*/ 369078 h 438651"/>
                  <a:gd name="connsiteX1" fmla="*/ 591240 w 1306857"/>
                  <a:gd name="connsiteY1" fmla="*/ 1330 h 438651"/>
                  <a:gd name="connsiteX2" fmla="*/ 44588 w 1306857"/>
                  <a:gd name="connsiteY2" fmla="*/ 249808 h 438651"/>
                  <a:gd name="connsiteX3" fmla="*/ 650875 w 1306857"/>
                  <a:gd name="connsiteY3" fmla="*/ 428712 h 438651"/>
                  <a:gd name="connsiteX4" fmla="*/ 1306857 w 1306857"/>
                  <a:gd name="connsiteY4" fmla="*/ 438651 h 438651"/>
                  <a:gd name="connsiteX5" fmla="*/ 1306857 w 1306857"/>
                  <a:gd name="connsiteY5" fmla="*/ 369078 h 438651"/>
                  <a:gd name="connsiteX0" fmla="*/ 1264399 w 1264399"/>
                  <a:gd name="connsiteY0" fmla="*/ 369544 h 439117"/>
                  <a:gd name="connsiteX1" fmla="*/ 548782 w 1264399"/>
                  <a:gd name="connsiteY1" fmla="*/ 1796 h 439117"/>
                  <a:gd name="connsiteX2" fmla="*/ 2130 w 1264399"/>
                  <a:gd name="connsiteY2" fmla="*/ 250274 h 439117"/>
                  <a:gd name="connsiteX3" fmla="*/ 608417 w 1264399"/>
                  <a:gd name="connsiteY3" fmla="*/ 429178 h 439117"/>
                  <a:gd name="connsiteX4" fmla="*/ 1264399 w 1264399"/>
                  <a:gd name="connsiteY4" fmla="*/ 439117 h 439117"/>
                  <a:gd name="connsiteX5" fmla="*/ 1264399 w 1264399"/>
                  <a:gd name="connsiteY5" fmla="*/ 369544 h 439117"/>
                  <a:gd name="connsiteX0" fmla="*/ 1264475 w 1264475"/>
                  <a:gd name="connsiteY0" fmla="*/ 369544 h 439117"/>
                  <a:gd name="connsiteX1" fmla="*/ 548858 w 1264475"/>
                  <a:gd name="connsiteY1" fmla="*/ 1796 h 439117"/>
                  <a:gd name="connsiteX2" fmla="*/ 2206 w 1264475"/>
                  <a:gd name="connsiteY2" fmla="*/ 250274 h 439117"/>
                  <a:gd name="connsiteX3" fmla="*/ 608493 w 1264475"/>
                  <a:gd name="connsiteY3" fmla="*/ 429178 h 439117"/>
                  <a:gd name="connsiteX4" fmla="*/ 1264475 w 1264475"/>
                  <a:gd name="connsiteY4" fmla="*/ 439117 h 439117"/>
                  <a:gd name="connsiteX5" fmla="*/ 1264475 w 1264475"/>
                  <a:gd name="connsiteY5" fmla="*/ 369544 h 439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4475" h="439117">
                    <a:moveTo>
                      <a:pt x="1264475" y="369544"/>
                    </a:moveTo>
                    <a:cubicBezTo>
                      <a:pt x="1145206" y="296657"/>
                      <a:pt x="759236" y="21674"/>
                      <a:pt x="548858" y="1796"/>
                    </a:cubicBezTo>
                    <a:cubicBezTo>
                      <a:pt x="338480" y="-18082"/>
                      <a:pt x="38649" y="131004"/>
                      <a:pt x="2206" y="250274"/>
                    </a:cubicBezTo>
                    <a:cubicBezTo>
                      <a:pt x="-34237" y="369544"/>
                      <a:pt x="389832" y="425865"/>
                      <a:pt x="608493" y="429178"/>
                    </a:cubicBezTo>
                    <a:lnTo>
                      <a:pt x="1264475" y="439117"/>
                    </a:lnTo>
                    <a:lnTo>
                      <a:pt x="1264475" y="369544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DCB57C1-A61E-4058-B62A-49C9E1613B3D}"/>
              </a:ext>
            </a:extLst>
          </p:cNvPr>
          <p:cNvSpPr txBox="1"/>
          <p:nvPr/>
        </p:nvSpPr>
        <p:spPr>
          <a:xfrm>
            <a:off x="4419591" y="5639876"/>
            <a:ext cx="45749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/>
              <a:t>Combining the supply with the balloon</a:t>
            </a:r>
            <a:endParaRPr lang="en-US" dirty="0"/>
          </a:p>
        </p:txBody>
      </p:sp>
      <p:graphicFrame>
        <p:nvGraphicFramePr>
          <p:cNvPr id="75" name="Object 9">
            <a:extLst>
              <a:ext uri="{FF2B5EF4-FFF2-40B4-BE49-F238E27FC236}">
                <a16:creationId xmlns:a16="http://schemas.microsoft.com/office/drawing/2014/main" id="{CC7CE449-902A-47D8-80DC-6312A7D24E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72861"/>
              </p:ext>
            </p:extLst>
          </p:nvPr>
        </p:nvGraphicFramePr>
        <p:xfrm>
          <a:off x="4590716" y="5205361"/>
          <a:ext cx="3322637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209680" imgH="253800" progId="Equation.DSMT4">
                  <p:embed/>
                </p:oleObj>
              </mc:Choice>
              <mc:Fallback>
                <p:oleObj name="Equation" r:id="rId7" imgW="2209680" imgH="253800" progId="Equation.DSMT4">
                  <p:embed/>
                  <p:pic>
                    <p:nvPicPr>
                      <p:cNvPr id="75" name="Object 9">
                        <a:extLst>
                          <a:ext uri="{FF2B5EF4-FFF2-40B4-BE49-F238E27FC236}">
                            <a16:creationId xmlns:a16="http://schemas.microsoft.com/office/drawing/2014/main" id="{CC7CE449-902A-47D8-80DC-6312A7D24E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0716" y="5205361"/>
                        <a:ext cx="3322637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">
            <a:extLst>
              <a:ext uri="{FF2B5EF4-FFF2-40B4-BE49-F238E27FC236}">
                <a16:creationId xmlns:a16="http://schemas.microsoft.com/office/drawing/2014/main" id="{5E3F44C3-2FCD-427B-9DCA-7C00D9E026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6450761"/>
              </p:ext>
            </p:extLst>
          </p:nvPr>
        </p:nvGraphicFramePr>
        <p:xfrm>
          <a:off x="8288340" y="2934721"/>
          <a:ext cx="534988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55320" imgH="228600" progId="Equation.DSMT4">
                  <p:embed/>
                </p:oleObj>
              </mc:Choice>
              <mc:Fallback>
                <p:oleObj name="Equation" r:id="rId9" imgW="355320" imgH="228600" progId="Equation.DSMT4">
                  <p:embed/>
                  <p:pic>
                    <p:nvPicPr>
                      <p:cNvPr id="8" name="Object 9">
                        <a:extLst>
                          <a:ext uri="{FF2B5EF4-FFF2-40B4-BE49-F238E27FC236}">
                            <a16:creationId xmlns:a16="http://schemas.microsoft.com/office/drawing/2014/main" id="{5E3F44C3-2FCD-427B-9DCA-7C00D9E0269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8340" y="2934721"/>
                        <a:ext cx="534988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" name="TextBox 104">
            <a:extLst>
              <a:ext uri="{FF2B5EF4-FFF2-40B4-BE49-F238E27FC236}">
                <a16:creationId xmlns:a16="http://schemas.microsoft.com/office/drawing/2014/main" id="{25AEBB36-D69C-4DFD-ACC3-D28F75840E66}"/>
              </a:ext>
            </a:extLst>
          </p:cNvPr>
          <p:cNvSpPr txBox="1"/>
          <p:nvPr/>
        </p:nvSpPr>
        <p:spPr>
          <a:xfrm>
            <a:off x="4704904" y="3306519"/>
            <a:ext cx="9531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200" dirty="0"/>
              <a:t>motor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68353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75106-4F87-430A-A4FA-CD61EA574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ct val="20000"/>
              </a:spcBef>
              <a:buNone/>
            </a:pPr>
            <a:r>
              <a:rPr lang="en-US" altLang="en-US" dirty="0"/>
              <a:t>Balloon Analogy:</a:t>
            </a:r>
          </a:p>
          <a:p>
            <a:pPr eaLnBrk="1" hangingPunct="1">
              <a:spcBef>
                <a:spcPct val="20000"/>
              </a:spcBef>
            </a:pPr>
            <a:endParaRPr lang="en-US" altLang="en-US" dirty="0"/>
          </a:p>
          <a:p>
            <a:pPr marL="457200" indent="-457200" eaLnBrk="1" hangingPunct="1">
              <a:spcBef>
                <a:spcPts val="0"/>
              </a:spcBef>
              <a:buFont typeface="+mj-lt"/>
              <a:buAutoNum type="arabicPeriod"/>
            </a:pP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6429192-EA92-4B5D-8E42-C247B9AD18CA}"/>
              </a:ext>
            </a:extLst>
          </p:cNvPr>
          <p:cNvSpPr/>
          <p:nvPr/>
        </p:nvSpPr>
        <p:spPr>
          <a:xfrm>
            <a:off x="7437454" y="4509781"/>
            <a:ext cx="886617" cy="371869"/>
          </a:xfrm>
          <a:prstGeom prst="roundRect">
            <a:avLst/>
          </a:prstGeom>
          <a:pattFill prst="pct90">
            <a:fgClr>
              <a:srgbClr val="FF0000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>
                <a:solidFill>
                  <a:schemeClr val="tx1"/>
                </a:solidFill>
              </a:rPr>
              <a:t>Fuel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CD9D7-BDC0-4330-ADE0-331BA89E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7.1 Introduction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2AF9640-C81B-4010-A790-D94D2A7F57F5}"/>
              </a:ext>
            </a:extLst>
          </p:cNvPr>
          <p:cNvGrpSpPr/>
          <p:nvPr/>
        </p:nvGrpSpPr>
        <p:grpSpPr>
          <a:xfrm>
            <a:off x="4703914" y="2135446"/>
            <a:ext cx="4491258" cy="3034520"/>
            <a:chOff x="6933873" y="2382602"/>
            <a:chExt cx="4491258" cy="303452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EA609A71-D11A-4AA5-A8C7-653081BD5F99}"/>
                </a:ext>
              </a:extLst>
            </p:cNvPr>
            <p:cNvGrpSpPr/>
            <p:nvPr/>
          </p:nvGrpSpPr>
          <p:grpSpPr>
            <a:xfrm>
              <a:off x="7052789" y="2652658"/>
              <a:ext cx="3004140" cy="2038562"/>
              <a:chOff x="1549088" y="2633280"/>
              <a:chExt cx="3004140" cy="2038562"/>
            </a:xfrm>
          </p:grpSpPr>
          <p:sp>
            <p:nvSpPr>
              <p:cNvPr id="43" name="Arrow: Right 42">
                <a:extLst>
                  <a:ext uri="{FF2B5EF4-FFF2-40B4-BE49-F238E27FC236}">
                    <a16:creationId xmlns:a16="http://schemas.microsoft.com/office/drawing/2014/main" id="{5BA23275-6228-48D2-9487-BAE13276D7F7}"/>
                  </a:ext>
                </a:extLst>
              </p:cNvPr>
              <p:cNvSpPr/>
              <p:nvPr/>
            </p:nvSpPr>
            <p:spPr>
              <a:xfrm>
                <a:off x="1843331" y="3835006"/>
                <a:ext cx="1264119" cy="630628"/>
              </a:xfrm>
              <a:prstGeom prst="rightArrow">
                <a:avLst/>
              </a:prstGeom>
              <a:solidFill>
                <a:srgbClr val="97002E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hangingPunct="1">
                  <a:spcBef>
                    <a:spcPct val="20000"/>
                  </a:spcBef>
                </a:pPr>
                <a:endParaRPr lang="en-US" altLang="en-US" sz="1200" dirty="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E62B02DA-8009-4E5E-BAB2-89017BA6CA3C}"/>
                  </a:ext>
                </a:extLst>
              </p:cNvPr>
              <p:cNvSpPr/>
              <p:nvPr/>
            </p:nvSpPr>
            <p:spPr>
              <a:xfrm>
                <a:off x="1549088" y="2633280"/>
                <a:ext cx="3004140" cy="2038562"/>
              </a:xfrm>
              <a:custGeom>
                <a:avLst/>
                <a:gdLst>
                  <a:gd name="connsiteX0" fmla="*/ 2892286 w 2902226"/>
                  <a:gd name="connsiteY0" fmla="*/ 695739 h 2216426"/>
                  <a:gd name="connsiteX1" fmla="*/ 1967947 w 2902226"/>
                  <a:gd name="connsiteY1" fmla="*/ 149087 h 2216426"/>
                  <a:gd name="connsiteX2" fmla="*/ 646043 w 2902226"/>
                  <a:gd name="connsiteY2" fmla="*/ 0 h 2216426"/>
                  <a:gd name="connsiteX3" fmla="*/ 29817 w 2902226"/>
                  <a:gd name="connsiteY3" fmla="*/ 705678 h 2216426"/>
                  <a:gd name="connsiteX4" fmla="*/ 0 w 2902226"/>
                  <a:gd name="connsiteY4" fmla="*/ 1639956 h 2216426"/>
                  <a:gd name="connsiteX5" fmla="*/ 695739 w 2902226"/>
                  <a:gd name="connsiteY5" fmla="*/ 2216426 h 2216426"/>
                  <a:gd name="connsiteX6" fmla="*/ 2047460 w 2902226"/>
                  <a:gd name="connsiteY6" fmla="*/ 1928191 h 2216426"/>
                  <a:gd name="connsiteX7" fmla="*/ 2902226 w 2902226"/>
                  <a:gd name="connsiteY7" fmla="*/ 1113182 h 2216426"/>
                  <a:gd name="connsiteX0" fmla="*/ 2892286 w 2902226"/>
                  <a:gd name="connsiteY0" fmla="*/ 727909 h 2248596"/>
                  <a:gd name="connsiteX1" fmla="*/ 1967947 w 2902226"/>
                  <a:gd name="connsiteY1" fmla="*/ 181257 h 2248596"/>
                  <a:gd name="connsiteX2" fmla="*/ 646043 w 2902226"/>
                  <a:gd name="connsiteY2" fmla="*/ 32170 h 2248596"/>
                  <a:gd name="connsiteX3" fmla="*/ 29817 w 2902226"/>
                  <a:gd name="connsiteY3" fmla="*/ 737848 h 2248596"/>
                  <a:gd name="connsiteX4" fmla="*/ 0 w 2902226"/>
                  <a:gd name="connsiteY4" fmla="*/ 1672126 h 2248596"/>
                  <a:gd name="connsiteX5" fmla="*/ 695739 w 2902226"/>
                  <a:gd name="connsiteY5" fmla="*/ 2248596 h 2248596"/>
                  <a:gd name="connsiteX6" fmla="*/ 2047460 w 2902226"/>
                  <a:gd name="connsiteY6" fmla="*/ 1960361 h 2248596"/>
                  <a:gd name="connsiteX7" fmla="*/ 2902226 w 2902226"/>
                  <a:gd name="connsiteY7" fmla="*/ 1145352 h 2248596"/>
                  <a:gd name="connsiteX0" fmla="*/ 2892286 w 2902226"/>
                  <a:gd name="connsiteY0" fmla="*/ 789337 h 2310024"/>
                  <a:gd name="connsiteX1" fmla="*/ 1967947 w 2902226"/>
                  <a:gd name="connsiteY1" fmla="*/ 242685 h 2310024"/>
                  <a:gd name="connsiteX2" fmla="*/ 646043 w 2902226"/>
                  <a:gd name="connsiteY2" fmla="*/ 93598 h 2310024"/>
                  <a:gd name="connsiteX3" fmla="*/ 29817 w 2902226"/>
                  <a:gd name="connsiteY3" fmla="*/ 799276 h 2310024"/>
                  <a:gd name="connsiteX4" fmla="*/ 0 w 2902226"/>
                  <a:gd name="connsiteY4" fmla="*/ 1733554 h 2310024"/>
                  <a:gd name="connsiteX5" fmla="*/ 695739 w 2902226"/>
                  <a:gd name="connsiteY5" fmla="*/ 2310024 h 2310024"/>
                  <a:gd name="connsiteX6" fmla="*/ 2047460 w 2902226"/>
                  <a:gd name="connsiteY6" fmla="*/ 2021789 h 2310024"/>
                  <a:gd name="connsiteX7" fmla="*/ 2902226 w 2902226"/>
                  <a:gd name="connsiteY7" fmla="*/ 1206780 h 2310024"/>
                  <a:gd name="connsiteX0" fmla="*/ 2996380 w 3006320"/>
                  <a:gd name="connsiteY0" fmla="*/ 789337 h 2310024"/>
                  <a:gd name="connsiteX1" fmla="*/ 2072041 w 3006320"/>
                  <a:gd name="connsiteY1" fmla="*/ 242685 h 2310024"/>
                  <a:gd name="connsiteX2" fmla="*/ 750137 w 3006320"/>
                  <a:gd name="connsiteY2" fmla="*/ 93598 h 2310024"/>
                  <a:gd name="connsiteX3" fmla="*/ 133911 w 3006320"/>
                  <a:gd name="connsiteY3" fmla="*/ 799276 h 2310024"/>
                  <a:gd name="connsiteX4" fmla="*/ 104094 w 3006320"/>
                  <a:gd name="connsiteY4" fmla="*/ 1733554 h 2310024"/>
                  <a:gd name="connsiteX5" fmla="*/ 799833 w 3006320"/>
                  <a:gd name="connsiteY5" fmla="*/ 2310024 h 2310024"/>
                  <a:gd name="connsiteX6" fmla="*/ 2151554 w 3006320"/>
                  <a:gd name="connsiteY6" fmla="*/ 2021789 h 2310024"/>
                  <a:gd name="connsiteX7" fmla="*/ 3006320 w 3006320"/>
                  <a:gd name="connsiteY7" fmla="*/ 1206780 h 2310024"/>
                  <a:gd name="connsiteX0" fmla="*/ 3013192 w 3023132"/>
                  <a:gd name="connsiteY0" fmla="*/ 789337 h 2310024"/>
                  <a:gd name="connsiteX1" fmla="*/ 2088853 w 3023132"/>
                  <a:gd name="connsiteY1" fmla="*/ 242685 h 2310024"/>
                  <a:gd name="connsiteX2" fmla="*/ 766949 w 3023132"/>
                  <a:gd name="connsiteY2" fmla="*/ 93598 h 2310024"/>
                  <a:gd name="connsiteX3" fmla="*/ 150723 w 3023132"/>
                  <a:gd name="connsiteY3" fmla="*/ 799276 h 2310024"/>
                  <a:gd name="connsiteX4" fmla="*/ 120906 w 3023132"/>
                  <a:gd name="connsiteY4" fmla="*/ 1733554 h 2310024"/>
                  <a:gd name="connsiteX5" fmla="*/ 816645 w 3023132"/>
                  <a:gd name="connsiteY5" fmla="*/ 2310024 h 2310024"/>
                  <a:gd name="connsiteX6" fmla="*/ 2168366 w 3023132"/>
                  <a:gd name="connsiteY6" fmla="*/ 2021789 h 2310024"/>
                  <a:gd name="connsiteX7" fmla="*/ 3023132 w 3023132"/>
                  <a:gd name="connsiteY7" fmla="*/ 1206780 h 2310024"/>
                  <a:gd name="connsiteX0" fmla="*/ 3013192 w 3023132"/>
                  <a:gd name="connsiteY0" fmla="*/ 789337 h 2372377"/>
                  <a:gd name="connsiteX1" fmla="*/ 2088853 w 3023132"/>
                  <a:gd name="connsiteY1" fmla="*/ 242685 h 2372377"/>
                  <a:gd name="connsiteX2" fmla="*/ 766949 w 3023132"/>
                  <a:gd name="connsiteY2" fmla="*/ 93598 h 2372377"/>
                  <a:gd name="connsiteX3" fmla="*/ 150723 w 3023132"/>
                  <a:gd name="connsiteY3" fmla="*/ 799276 h 2372377"/>
                  <a:gd name="connsiteX4" fmla="*/ 120906 w 3023132"/>
                  <a:gd name="connsiteY4" fmla="*/ 1733554 h 2372377"/>
                  <a:gd name="connsiteX5" fmla="*/ 816645 w 3023132"/>
                  <a:gd name="connsiteY5" fmla="*/ 2310024 h 2372377"/>
                  <a:gd name="connsiteX6" fmla="*/ 2168366 w 3023132"/>
                  <a:gd name="connsiteY6" fmla="*/ 2021789 h 2372377"/>
                  <a:gd name="connsiteX7" fmla="*/ 3023132 w 3023132"/>
                  <a:gd name="connsiteY7" fmla="*/ 1206780 h 2372377"/>
                  <a:gd name="connsiteX0" fmla="*/ 3013192 w 3023132"/>
                  <a:gd name="connsiteY0" fmla="*/ 789337 h 2324578"/>
                  <a:gd name="connsiteX1" fmla="*/ 2088853 w 3023132"/>
                  <a:gd name="connsiteY1" fmla="*/ 242685 h 2324578"/>
                  <a:gd name="connsiteX2" fmla="*/ 766949 w 3023132"/>
                  <a:gd name="connsiteY2" fmla="*/ 93598 h 2324578"/>
                  <a:gd name="connsiteX3" fmla="*/ 150723 w 3023132"/>
                  <a:gd name="connsiteY3" fmla="*/ 799276 h 2324578"/>
                  <a:gd name="connsiteX4" fmla="*/ 120906 w 3023132"/>
                  <a:gd name="connsiteY4" fmla="*/ 1733554 h 2324578"/>
                  <a:gd name="connsiteX5" fmla="*/ 816645 w 3023132"/>
                  <a:gd name="connsiteY5" fmla="*/ 2310024 h 2324578"/>
                  <a:gd name="connsiteX6" fmla="*/ 2168366 w 3023132"/>
                  <a:gd name="connsiteY6" fmla="*/ 2021789 h 2324578"/>
                  <a:gd name="connsiteX7" fmla="*/ 3023132 w 3023132"/>
                  <a:gd name="connsiteY7" fmla="*/ 1206780 h 2324578"/>
                  <a:gd name="connsiteX0" fmla="*/ 2996381 w 3006321"/>
                  <a:gd name="connsiteY0" fmla="*/ 789337 h 2324578"/>
                  <a:gd name="connsiteX1" fmla="*/ 2072042 w 3006321"/>
                  <a:gd name="connsiteY1" fmla="*/ 242685 h 2324578"/>
                  <a:gd name="connsiteX2" fmla="*/ 750138 w 3006321"/>
                  <a:gd name="connsiteY2" fmla="*/ 93598 h 2324578"/>
                  <a:gd name="connsiteX3" fmla="*/ 133912 w 3006321"/>
                  <a:gd name="connsiteY3" fmla="*/ 799276 h 2324578"/>
                  <a:gd name="connsiteX4" fmla="*/ 104095 w 3006321"/>
                  <a:gd name="connsiteY4" fmla="*/ 1733554 h 2324578"/>
                  <a:gd name="connsiteX5" fmla="*/ 799834 w 3006321"/>
                  <a:gd name="connsiteY5" fmla="*/ 2310024 h 2324578"/>
                  <a:gd name="connsiteX6" fmla="*/ 2151555 w 3006321"/>
                  <a:gd name="connsiteY6" fmla="*/ 2021789 h 2324578"/>
                  <a:gd name="connsiteX7" fmla="*/ 3006321 w 3006321"/>
                  <a:gd name="connsiteY7" fmla="*/ 1206780 h 2324578"/>
                  <a:gd name="connsiteX0" fmla="*/ 3094428 w 3104368"/>
                  <a:gd name="connsiteY0" fmla="*/ 742628 h 2277869"/>
                  <a:gd name="connsiteX1" fmla="*/ 2170089 w 3104368"/>
                  <a:gd name="connsiteY1" fmla="*/ 195976 h 2277869"/>
                  <a:gd name="connsiteX2" fmla="*/ 848185 w 3104368"/>
                  <a:gd name="connsiteY2" fmla="*/ 46889 h 2277869"/>
                  <a:gd name="connsiteX3" fmla="*/ 92811 w 3104368"/>
                  <a:gd name="connsiteY3" fmla="*/ 961289 h 2277869"/>
                  <a:gd name="connsiteX4" fmla="*/ 202142 w 3104368"/>
                  <a:gd name="connsiteY4" fmla="*/ 1686845 h 2277869"/>
                  <a:gd name="connsiteX5" fmla="*/ 897881 w 3104368"/>
                  <a:gd name="connsiteY5" fmla="*/ 2263315 h 2277869"/>
                  <a:gd name="connsiteX6" fmla="*/ 2249602 w 3104368"/>
                  <a:gd name="connsiteY6" fmla="*/ 1975080 h 2277869"/>
                  <a:gd name="connsiteX7" fmla="*/ 3104368 w 3104368"/>
                  <a:gd name="connsiteY7" fmla="*/ 1160071 h 2277869"/>
                  <a:gd name="connsiteX0" fmla="*/ 3004868 w 3014808"/>
                  <a:gd name="connsiteY0" fmla="*/ 742628 h 2277869"/>
                  <a:gd name="connsiteX1" fmla="*/ 2080529 w 3014808"/>
                  <a:gd name="connsiteY1" fmla="*/ 195976 h 2277869"/>
                  <a:gd name="connsiteX2" fmla="*/ 758625 w 3014808"/>
                  <a:gd name="connsiteY2" fmla="*/ 46889 h 2277869"/>
                  <a:gd name="connsiteX3" fmla="*/ 3251 w 3014808"/>
                  <a:gd name="connsiteY3" fmla="*/ 961289 h 2277869"/>
                  <a:gd name="connsiteX4" fmla="*/ 112582 w 3014808"/>
                  <a:gd name="connsiteY4" fmla="*/ 1686845 h 2277869"/>
                  <a:gd name="connsiteX5" fmla="*/ 808321 w 3014808"/>
                  <a:gd name="connsiteY5" fmla="*/ 2263315 h 2277869"/>
                  <a:gd name="connsiteX6" fmla="*/ 2160042 w 3014808"/>
                  <a:gd name="connsiteY6" fmla="*/ 1975080 h 2277869"/>
                  <a:gd name="connsiteX7" fmla="*/ 3014808 w 3014808"/>
                  <a:gd name="connsiteY7" fmla="*/ 1160071 h 2277869"/>
                  <a:gd name="connsiteX0" fmla="*/ 3009114 w 3019054"/>
                  <a:gd name="connsiteY0" fmla="*/ 742628 h 2224852"/>
                  <a:gd name="connsiteX1" fmla="*/ 2084775 w 3019054"/>
                  <a:gd name="connsiteY1" fmla="*/ 195976 h 2224852"/>
                  <a:gd name="connsiteX2" fmla="*/ 762871 w 3019054"/>
                  <a:gd name="connsiteY2" fmla="*/ 46889 h 2224852"/>
                  <a:gd name="connsiteX3" fmla="*/ 7497 w 3019054"/>
                  <a:gd name="connsiteY3" fmla="*/ 961289 h 2224852"/>
                  <a:gd name="connsiteX4" fmla="*/ 116828 w 3019054"/>
                  <a:gd name="connsiteY4" fmla="*/ 1686845 h 2224852"/>
                  <a:gd name="connsiteX5" fmla="*/ 931837 w 3019054"/>
                  <a:gd name="connsiteY5" fmla="*/ 2213619 h 2224852"/>
                  <a:gd name="connsiteX6" fmla="*/ 2164288 w 3019054"/>
                  <a:gd name="connsiteY6" fmla="*/ 1975080 h 2224852"/>
                  <a:gd name="connsiteX7" fmla="*/ 3019054 w 3019054"/>
                  <a:gd name="connsiteY7" fmla="*/ 1160071 h 2224852"/>
                  <a:gd name="connsiteX0" fmla="*/ 3087324 w 3097264"/>
                  <a:gd name="connsiteY0" fmla="*/ 742628 h 1995952"/>
                  <a:gd name="connsiteX1" fmla="*/ 2162985 w 3097264"/>
                  <a:gd name="connsiteY1" fmla="*/ 195976 h 1995952"/>
                  <a:gd name="connsiteX2" fmla="*/ 841081 w 3097264"/>
                  <a:gd name="connsiteY2" fmla="*/ 46889 h 1995952"/>
                  <a:gd name="connsiteX3" fmla="*/ 85707 w 3097264"/>
                  <a:gd name="connsiteY3" fmla="*/ 961289 h 1995952"/>
                  <a:gd name="connsiteX4" fmla="*/ 195038 w 3097264"/>
                  <a:gd name="connsiteY4" fmla="*/ 1686845 h 1995952"/>
                  <a:gd name="connsiteX5" fmla="*/ 2242498 w 3097264"/>
                  <a:gd name="connsiteY5" fmla="*/ 1975080 h 1995952"/>
                  <a:gd name="connsiteX6" fmla="*/ 3097264 w 3097264"/>
                  <a:gd name="connsiteY6" fmla="*/ 1160071 h 1995952"/>
                  <a:gd name="connsiteX0" fmla="*/ 3004777 w 3014717"/>
                  <a:gd name="connsiteY0" fmla="*/ 742628 h 2083857"/>
                  <a:gd name="connsiteX1" fmla="*/ 2080438 w 3014717"/>
                  <a:gd name="connsiteY1" fmla="*/ 195976 h 2083857"/>
                  <a:gd name="connsiteX2" fmla="*/ 758534 w 3014717"/>
                  <a:gd name="connsiteY2" fmla="*/ 46889 h 2083857"/>
                  <a:gd name="connsiteX3" fmla="*/ 3160 w 3014717"/>
                  <a:gd name="connsiteY3" fmla="*/ 961289 h 2083857"/>
                  <a:gd name="connsiteX4" fmla="*/ 559752 w 3014717"/>
                  <a:gd name="connsiteY4" fmla="*/ 1965141 h 2083857"/>
                  <a:gd name="connsiteX5" fmla="*/ 2159951 w 3014717"/>
                  <a:gd name="connsiteY5" fmla="*/ 1975080 h 2083857"/>
                  <a:gd name="connsiteX6" fmla="*/ 3014717 w 3014717"/>
                  <a:gd name="connsiteY6" fmla="*/ 1160071 h 2083857"/>
                  <a:gd name="connsiteX0" fmla="*/ 3004777 w 3014717"/>
                  <a:gd name="connsiteY0" fmla="*/ 807502 h 2148731"/>
                  <a:gd name="connsiteX1" fmla="*/ 2080438 w 3014717"/>
                  <a:gd name="connsiteY1" fmla="*/ 260850 h 2148731"/>
                  <a:gd name="connsiteX2" fmla="*/ 758534 w 3014717"/>
                  <a:gd name="connsiteY2" fmla="*/ 111763 h 2148731"/>
                  <a:gd name="connsiteX3" fmla="*/ 3160 w 3014717"/>
                  <a:gd name="connsiteY3" fmla="*/ 1026163 h 2148731"/>
                  <a:gd name="connsiteX4" fmla="*/ 559752 w 3014717"/>
                  <a:gd name="connsiteY4" fmla="*/ 2030015 h 2148731"/>
                  <a:gd name="connsiteX5" fmla="*/ 2159951 w 3014717"/>
                  <a:gd name="connsiteY5" fmla="*/ 2039954 h 2148731"/>
                  <a:gd name="connsiteX6" fmla="*/ 3014717 w 3014717"/>
                  <a:gd name="connsiteY6" fmla="*/ 1224945 h 2148731"/>
                  <a:gd name="connsiteX0" fmla="*/ 3008958 w 3018898"/>
                  <a:gd name="connsiteY0" fmla="*/ 807502 h 2164376"/>
                  <a:gd name="connsiteX1" fmla="*/ 2084619 w 3018898"/>
                  <a:gd name="connsiteY1" fmla="*/ 260850 h 2164376"/>
                  <a:gd name="connsiteX2" fmla="*/ 762715 w 3018898"/>
                  <a:gd name="connsiteY2" fmla="*/ 111763 h 2164376"/>
                  <a:gd name="connsiteX3" fmla="*/ 7341 w 3018898"/>
                  <a:gd name="connsiteY3" fmla="*/ 1026163 h 2164376"/>
                  <a:gd name="connsiteX4" fmla="*/ 563933 w 3018898"/>
                  <a:gd name="connsiteY4" fmla="*/ 2030015 h 2164376"/>
                  <a:gd name="connsiteX5" fmla="*/ 2164132 w 3018898"/>
                  <a:gd name="connsiteY5" fmla="*/ 2039954 h 2164376"/>
                  <a:gd name="connsiteX6" fmla="*/ 3018898 w 3018898"/>
                  <a:gd name="connsiteY6" fmla="*/ 1224945 h 2164376"/>
                  <a:gd name="connsiteX0" fmla="*/ 3008958 w 3018898"/>
                  <a:gd name="connsiteY0" fmla="*/ 796833 h 2153707"/>
                  <a:gd name="connsiteX1" fmla="*/ 2074680 w 3018898"/>
                  <a:gd name="connsiteY1" fmla="*/ 101094 h 2153707"/>
                  <a:gd name="connsiteX2" fmla="*/ 762715 w 3018898"/>
                  <a:gd name="connsiteY2" fmla="*/ 101094 h 2153707"/>
                  <a:gd name="connsiteX3" fmla="*/ 7341 w 3018898"/>
                  <a:gd name="connsiteY3" fmla="*/ 1015494 h 2153707"/>
                  <a:gd name="connsiteX4" fmla="*/ 563933 w 3018898"/>
                  <a:gd name="connsiteY4" fmla="*/ 2019346 h 2153707"/>
                  <a:gd name="connsiteX5" fmla="*/ 2164132 w 3018898"/>
                  <a:gd name="connsiteY5" fmla="*/ 2029285 h 2153707"/>
                  <a:gd name="connsiteX6" fmla="*/ 3018898 w 3018898"/>
                  <a:gd name="connsiteY6" fmla="*/ 1214276 h 2153707"/>
                  <a:gd name="connsiteX0" fmla="*/ 3004936 w 3014876"/>
                  <a:gd name="connsiteY0" fmla="*/ 796833 h 2087139"/>
                  <a:gd name="connsiteX1" fmla="*/ 2070658 w 3014876"/>
                  <a:gd name="connsiteY1" fmla="*/ 101094 h 2087139"/>
                  <a:gd name="connsiteX2" fmla="*/ 758693 w 3014876"/>
                  <a:gd name="connsiteY2" fmla="*/ 101094 h 2087139"/>
                  <a:gd name="connsiteX3" fmla="*/ 3319 w 3014876"/>
                  <a:gd name="connsiteY3" fmla="*/ 1015494 h 2087139"/>
                  <a:gd name="connsiteX4" fmla="*/ 559911 w 3014876"/>
                  <a:gd name="connsiteY4" fmla="*/ 2019346 h 2087139"/>
                  <a:gd name="connsiteX5" fmla="*/ 2239623 w 3014876"/>
                  <a:gd name="connsiteY5" fmla="*/ 1910015 h 2087139"/>
                  <a:gd name="connsiteX6" fmla="*/ 3014876 w 3014876"/>
                  <a:gd name="connsiteY6" fmla="*/ 1214276 h 2087139"/>
                  <a:gd name="connsiteX0" fmla="*/ 3004936 w 3014876"/>
                  <a:gd name="connsiteY0" fmla="*/ 796833 h 2101374"/>
                  <a:gd name="connsiteX1" fmla="*/ 2070658 w 3014876"/>
                  <a:gd name="connsiteY1" fmla="*/ 101094 h 2101374"/>
                  <a:gd name="connsiteX2" fmla="*/ 758693 w 3014876"/>
                  <a:gd name="connsiteY2" fmla="*/ 101094 h 2101374"/>
                  <a:gd name="connsiteX3" fmla="*/ 3319 w 3014876"/>
                  <a:gd name="connsiteY3" fmla="*/ 1015494 h 2101374"/>
                  <a:gd name="connsiteX4" fmla="*/ 559911 w 3014876"/>
                  <a:gd name="connsiteY4" fmla="*/ 2019346 h 2101374"/>
                  <a:gd name="connsiteX5" fmla="*/ 2239623 w 3014876"/>
                  <a:gd name="connsiteY5" fmla="*/ 1910015 h 2101374"/>
                  <a:gd name="connsiteX6" fmla="*/ 3014876 w 3014876"/>
                  <a:gd name="connsiteY6" fmla="*/ 1214276 h 2101374"/>
                  <a:gd name="connsiteX0" fmla="*/ 3014876 w 3014876"/>
                  <a:gd name="connsiteY0" fmla="*/ 1219033 h 2126009"/>
                  <a:gd name="connsiteX1" fmla="*/ 2070658 w 3014876"/>
                  <a:gd name="connsiteY1" fmla="*/ 125729 h 2126009"/>
                  <a:gd name="connsiteX2" fmla="*/ 758693 w 3014876"/>
                  <a:gd name="connsiteY2" fmla="*/ 125729 h 2126009"/>
                  <a:gd name="connsiteX3" fmla="*/ 3319 w 3014876"/>
                  <a:gd name="connsiteY3" fmla="*/ 1040129 h 2126009"/>
                  <a:gd name="connsiteX4" fmla="*/ 559911 w 3014876"/>
                  <a:gd name="connsiteY4" fmla="*/ 2043981 h 2126009"/>
                  <a:gd name="connsiteX5" fmla="*/ 2239623 w 3014876"/>
                  <a:gd name="connsiteY5" fmla="*/ 1934650 h 2126009"/>
                  <a:gd name="connsiteX6" fmla="*/ 3014876 w 3014876"/>
                  <a:gd name="connsiteY6" fmla="*/ 1238911 h 2126009"/>
                  <a:gd name="connsiteX0" fmla="*/ 3014876 w 3024816"/>
                  <a:gd name="connsiteY0" fmla="*/ 1219033 h 2116928"/>
                  <a:gd name="connsiteX1" fmla="*/ 2070658 w 3024816"/>
                  <a:gd name="connsiteY1" fmla="*/ 125729 h 2116928"/>
                  <a:gd name="connsiteX2" fmla="*/ 758693 w 3024816"/>
                  <a:gd name="connsiteY2" fmla="*/ 125729 h 2116928"/>
                  <a:gd name="connsiteX3" fmla="*/ 3319 w 3024816"/>
                  <a:gd name="connsiteY3" fmla="*/ 1040129 h 2116928"/>
                  <a:gd name="connsiteX4" fmla="*/ 559911 w 3024816"/>
                  <a:gd name="connsiteY4" fmla="*/ 2043981 h 2116928"/>
                  <a:gd name="connsiteX5" fmla="*/ 2239623 w 3024816"/>
                  <a:gd name="connsiteY5" fmla="*/ 1934650 h 2116928"/>
                  <a:gd name="connsiteX6" fmla="*/ 3024816 w 3024816"/>
                  <a:gd name="connsiteY6" fmla="*/ 1099763 h 2116928"/>
                  <a:gd name="connsiteX0" fmla="*/ 3012185 w 3022125"/>
                  <a:gd name="connsiteY0" fmla="*/ 1219033 h 2116928"/>
                  <a:gd name="connsiteX1" fmla="*/ 2067967 w 3022125"/>
                  <a:gd name="connsiteY1" fmla="*/ 125729 h 2116928"/>
                  <a:gd name="connsiteX2" fmla="*/ 756002 w 3022125"/>
                  <a:gd name="connsiteY2" fmla="*/ 125729 h 2116928"/>
                  <a:gd name="connsiteX3" fmla="*/ 628 w 3022125"/>
                  <a:gd name="connsiteY3" fmla="*/ 1040129 h 2116928"/>
                  <a:gd name="connsiteX4" fmla="*/ 557220 w 3022125"/>
                  <a:gd name="connsiteY4" fmla="*/ 2043981 h 2116928"/>
                  <a:gd name="connsiteX5" fmla="*/ 2236932 w 3022125"/>
                  <a:gd name="connsiteY5" fmla="*/ 1934650 h 2116928"/>
                  <a:gd name="connsiteX6" fmla="*/ 3022125 w 3022125"/>
                  <a:gd name="connsiteY6" fmla="*/ 1099763 h 2116928"/>
                  <a:gd name="connsiteX0" fmla="*/ 3011859 w 3021799"/>
                  <a:gd name="connsiteY0" fmla="*/ 1219033 h 2132387"/>
                  <a:gd name="connsiteX1" fmla="*/ 2067641 w 3021799"/>
                  <a:gd name="connsiteY1" fmla="*/ 125729 h 2132387"/>
                  <a:gd name="connsiteX2" fmla="*/ 755676 w 3021799"/>
                  <a:gd name="connsiteY2" fmla="*/ 125729 h 2132387"/>
                  <a:gd name="connsiteX3" fmla="*/ 302 w 3021799"/>
                  <a:gd name="connsiteY3" fmla="*/ 1040129 h 2132387"/>
                  <a:gd name="connsiteX4" fmla="*/ 686103 w 3021799"/>
                  <a:gd name="connsiteY4" fmla="*/ 2063860 h 2132387"/>
                  <a:gd name="connsiteX5" fmla="*/ 2236606 w 3021799"/>
                  <a:gd name="connsiteY5" fmla="*/ 1934650 h 2132387"/>
                  <a:gd name="connsiteX6" fmla="*/ 3021799 w 3021799"/>
                  <a:gd name="connsiteY6" fmla="*/ 1099763 h 2132387"/>
                  <a:gd name="connsiteX0" fmla="*/ 3011950 w 3021890"/>
                  <a:gd name="connsiteY0" fmla="*/ 1219033 h 2119146"/>
                  <a:gd name="connsiteX1" fmla="*/ 2067732 w 3021890"/>
                  <a:gd name="connsiteY1" fmla="*/ 125729 h 2119146"/>
                  <a:gd name="connsiteX2" fmla="*/ 755767 w 3021890"/>
                  <a:gd name="connsiteY2" fmla="*/ 125729 h 2119146"/>
                  <a:gd name="connsiteX3" fmla="*/ 393 w 3021890"/>
                  <a:gd name="connsiteY3" fmla="*/ 1040129 h 2119146"/>
                  <a:gd name="connsiteX4" fmla="*/ 686194 w 3021890"/>
                  <a:gd name="connsiteY4" fmla="*/ 2063860 h 2119146"/>
                  <a:gd name="connsiteX5" fmla="*/ 2236697 w 3021890"/>
                  <a:gd name="connsiteY5" fmla="*/ 1934650 h 2119146"/>
                  <a:gd name="connsiteX6" fmla="*/ 3021890 w 3021890"/>
                  <a:gd name="connsiteY6" fmla="*/ 1099763 h 2119146"/>
                  <a:gd name="connsiteX0" fmla="*/ 3014079 w 3024019"/>
                  <a:gd name="connsiteY0" fmla="*/ 1219033 h 2119146"/>
                  <a:gd name="connsiteX1" fmla="*/ 2069861 w 3024019"/>
                  <a:gd name="connsiteY1" fmla="*/ 125729 h 2119146"/>
                  <a:gd name="connsiteX2" fmla="*/ 757896 w 3024019"/>
                  <a:gd name="connsiteY2" fmla="*/ 125729 h 2119146"/>
                  <a:gd name="connsiteX3" fmla="*/ 2522 w 3024019"/>
                  <a:gd name="connsiteY3" fmla="*/ 1040129 h 2119146"/>
                  <a:gd name="connsiteX4" fmla="*/ 688323 w 3024019"/>
                  <a:gd name="connsiteY4" fmla="*/ 2063860 h 2119146"/>
                  <a:gd name="connsiteX5" fmla="*/ 2238826 w 3024019"/>
                  <a:gd name="connsiteY5" fmla="*/ 1934650 h 2119146"/>
                  <a:gd name="connsiteX6" fmla="*/ 3024019 w 3024019"/>
                  <a:gd name="connsiteY6" fmla="*/ 1099763 h 2119146"/>
                  <a:gd name="connsiteX0" fmla="*/ 3014079 w 3024019"/>
                  <a:gd name="connsiteY0" fmla="*/ 1202156 h 2102269"/>
                  <a:gd name="connsiteX1" fmla="*/ 2069861 w 3024019"/>
                  <a:gd name="connsiteY1" fmla="*/ 108852 h 2102269"/>
                  <a:gd name="connsiteX2" fmla="*/ 757896 w 3024019"/>
                  <a:gd name="connsiteY2" fmla="*/ 108852 h 2102269"/>
                  <a:gd name="connsiteX3" fmla="*/ 2522 w 3024019"/>
                  <a:gd name="connsiteY3" fmla="*/ 1023252 h 2102269"/>
                  <a:gd name="connsiteX4" fmla="*/ 688323 w 3024019"/>
                  <a:gd name="connsiteY4" fmla="*/ 2046983 h 2102269"/>
                  <a:gd name="connsiteX5" fmla="*/ 2238826 w 3024019"/>
                  <a:gd name="connsiteY5" fmla="*/ 1917773 h 2102269"/>
                  <a:gd name="connsiteX6" fmla="*/ 3024019 w 3024019"/>
                  <a:gd name="connsiteY6" fmla="*/ 1082886 h 2102269"/>
                  <a:gd name="connsiteX0" fmla="*/ 3014079 w 3024019"/>
                  <a:gd name="connsiteY0" fmla="*/ 1210497 h 2110610"/>
                  <a:gd name="connsiteX1" fmla="*/ 2069861 w 3024019"/>
                  <a:gd name="connsiteY1" fmla="*/ 117193 h 2110610"/>
                  <a:gd name="connsiteX2" fmla="*/ 757896 w 3024019"/>
                  <a:gd name="connsiteY2" fmla="*/ 117193 h 2110610"/>
                  <a:gd name="connsiteX3" fmla="*/ 2522 w 3024019"/>
                  <a:gd name="connsiteY3" fmla="*/ 1031593 h 2110610"/>
                  <a:gd name="connsiteX4" fmla="*/ 688323 w 3024019"/>
                  <a:gd name="connsiteY4" fmla="*/ 2055324 h 2110610"/>
                  <a:gd name="connsiteX5" fmla="*/ 2238826 w 3024019"/>
                  <a:gd name="connsiteY5" fmla="*/ 1926114 h 2110610"/>
                  <a:gd name="connsiteX6" fmla="*/ 3024019 w 3024019"/>
                  <a:gd name="connsiteY6" fmla="*/ 1091227 h 2110610"/>
                  <a:gd name="connsiteX0" fmla="*/ 3014079 w 3024019"/>
                  <a:gd name="connsiteY0" fmla="*/ 1175205 h 2075318"/>
                  <a:gd name="connsiteX1" fmla="*/ 2159313 w 3024019"/>
                  <a:gd name="connsiteY1" fmla="*/ 181293 h 2075318"/>
                  <a:gd name="connsiteX2" fmla="*/ 757896 w 3024019"/>
                  <a:gd name="connsiteY2" fmla="*/ 81901 h 2075318"/>
                  <a:gd name="connsiteX3" fmla="*/ 2522 w 3024019"/>
                  <a:gd name="connsiteY3" fmla="*/ 996301 h 2075318"/>
                  <a:gd name="connsiteX4" fmla="*/ 688323 w 3024019"/>
                  <a:gd name="connsiteY4" fmla="*/ 2020032 h 2075318"/>
                  <a:gd name="connsiteX5" fmla="*/ 2238826 w 3024019"/>
                  <a:gd name="connsiteY5" fmla="*/ 1890822 h 2075318"/>
                  <a:gd name="connsiteX6" fmla="*/ 3024019 w 3024019"/>
                  <a:gd name="connsiteY6" fmla="*/ 1055935 h 2075318"/>
                  <a:gd name="connsiteX0" fmla="*/ 3014079 w 3024019"/>
                  <a:gd name="connsiteY0" fmla="*/ 1190650 h 2090763"/>
                  <a:gd name="connsiteX1" fmla="*/ 2159313 w 3024019"/>
                  <a:gd name="connsiteY1" fmla="*/ 196738 h 2090763"/>
                  <a:gd name="connsiteX2" fmla="*/ 757896 w 3024019"/>
                  <a:gd name="connsiteY2" fmla="*/ 97346 h 2090763"/>
                  <a:gd name="connsiteX3" fmla="*/ 2522 w 3024019"/>
                  <a:gd name="connsiteY3" fmla="*/ 1011746 h 2090763"/>
                  <a:gd name="connsiteX4" fmla="*/ 688323 w 3024019"/>
                  <a:gd name="connsiteY4" fmla="*/ 2035477 h 2090763"/>
                  <a:gd name="connsiteX5" fmla="*/ 2238826 w 3024019"/>
                  <a:gd name="connsiteY5" fmla="*/ 1906267 h 2090763"/>
                  <a:gd name="connsiteX6" fmla="*/ 3024019 w 3024019"/>
                  <a:gd name="connsiteY6" fmla="*/ 1071380 h 2090763"/>
                  <a:gd name="connsiteX0" fmla="*/ 3004140 w 3024019"/>
                  <a:gd name="connsiteY0" fmla="*/ 869491 h 2057839"/>
                  <a:gd name="connsiteX1" fmla="*/ 2159313 w 3024019"/>
                  <a:gd name="connsiteY1" fmla="*/ 163814 h 2057839"/>
                  <a:gd name="connsiteX2" fmla="*/ 757896 w 3024019"/>
                  <a:gd name="connsiteY2" fmla="*/ 64422 h 2057839"/>
                  <a:gd name="connsiteX3" fmla="*/ 2522 w 3024019"/>
                  <a:gd name="connsiteY3" fmla="*/ 978822 h 2057839"/>
                  <a:gd name="connsiteX4" fmla="*/ 688323 w 3024019"/>
                  <a:gd name="connsiteY4" fmla="*/ 2002553 h 2057839"/>
                  <a:gd name="connsiteX5" fmla="*/ 2238826 w 3024019"/>
                  <a:gd name="connsiteY5" fmla="*/ 1873343 h 2057839"/>
                  <a:gd name="connsiteX6" fmla="*/ 3024019 w 3024019"/>
                  <a:gd name="connsiteY6" fmla="*/ 1038456 h 2057839"/>
                  <a:gd name="connsiteX0" fmla="*/ 3004140 w 3024019"/>
                  <a:gd name="connsiteY0" fmla="*/ 869491 h 2057839"/>
                  <a:gd name="connsiteX1" fmla="*/ 2159313 w 3024019"/>
                  <a:gd name="connsiteY1" fmla="*/ 163814 h 2057839"/>
                  <a:gd name="connsiteX2" fmla="*/ 757896 w 3024019"/>
                  <a:gd name="connsiteY2" fmla="*/ 64422 h 2057839"/>
                  <a:gd name="connsiteX3" fmla="*/ 2522 w 3024019"/>
                  <a:gd name="connsiteY3" fmla="*/ 978822 h 2057839"/>
                  <a:gd name="connsiteX4" fmla="*/ 688323 w 3024019"/>
                  <a:gd name="connsiteY4" fmla="*/ 2002553 h 2057839"/>
                  <a:gd name="connsiteX5" fmla="*/ 2238826 w 3024019"/>
                  <a:gd name="connsiteY5" fmla="*/ 1873343 h 2057839"/>
                  <a:gd name="connsiteX6" fmla="*/ 3024019 w 3024019"/>
                  <a:gd name="connsiteY6" fmla="*/ 1038456 h 2057839"/>
                  <a:gd name="connsiteX0" fmla="*/ 3004140 w 3024019"/>
                  <a:gd name="connsiteY0" fmla="*/ 869491 h 2057839"/>
                  <a:gd name="connsiteX1" fmla="*/ 2159313 w 3024019"/>
                  <a:gd name="connsiteY1" fmla="*/ 163814 h 2057839"/>
                  <a:gd name="connsiteX2" fmla="*/ 757896 w 3024019"/>
                  <a:gd name="connsiteY2" fmla="*/ 64422 h 2057839"/>
                  <a:gd name="connsiteX3" fmla="*/ 2522 w 3024019"/>
                  <a:gd name="connsiteY3" fmla="*/ 978822 h 2057839"/>
                  <a:gd name="connsiteX4" fmla="*/ 688323 w 3024019"/>
                  <a:gd name="connsiteY4" fmla="*/ 2002553 h 2057839"/>
                  <a:gd name="connsiteX5" fmla="*/ 2238826 w 3024019"/>
                  <a:gd name="connsiteY5" fmla="*/ 1873343 h 2057839"/>
                  <a:gd name="connsiteX6" fmla="*/ 3024019 w 3024019"/>
                  <a:gd name="connsiteY6" fmla="*/ 1038456 h 2057839"/>
                  <a:gd name="connsiteX0" fmla="*/ 3004140 w 3024019"/>
                  <a:gd name="connsiteY0" fmla="*/ 869491 h 2057839"/>
                  <a:gd name="connsiteX1" fmla="*/ 2159313 w 3024019"/>
                  <a:gd name="connsiteY1" fmla="*/ 163814 h 2057839"/>
                  <a:gd name="connsiteX2" fmla="*/ 757896 w 3024019"/>
                  <a:gd name="connsiteY2" fmla="*/ 64422 h 2057839"/>
                  <a:gd name="connsiteX3" fmla="*/ 2522 w 3024019"/>
                  <a:gd name="connsiteY3" fmla="*/ 978822 h 2057839"/>
                  <a:gd name="connsiteX4" fmla="*/ 688323 w 3024019"/>
                  <a:gd name="connsiteY4" fmla="*/ 2002553 h 2057839"/>
                  <a:gd name="connsiteX5" fmla="*/ 2238826 w 3024019"/>
                  <a:gd name="connsiteY5" fmla="*/ 1873343 h 2057839"/>
                  <a:gd name="connsiteX6" fmla="*/ 3024019 w 3024019"/>
                  <a:gd name="connsiteY6" fmla="*/ 1038456 h 2057839"/>
                  <a:gd name="connsiteX0" fmla="*/ 3004140 w 3024019"/>
                  <a:gd name="connsiteY0" fmla="*/ 852332 h 2040680"/>
                  <a:gd name="connsiteX1" fmla="*/ 2049982 w 3024019"/>
                  <a:gd name="connsiteY1" fmla="*/ 206289 h 2040680"/>
                  <a:gd name="connsiteX2" fmla="*/ 757896 w 3024019"/>
                  <a:gd name="connsiteY2" fmla="*/ 47263 h 2040680"/>
                  <a:gd name="connsiteX3" fmla="*/ 2522 w 3024019"/>
                  <a:gd name="connsiteY3" fmla="*/ 961663 h 2040680"/>
                  <a:gd name="connsiteX4" fmla="*/ 688323 w 3024019"/>
                  <a:gd name="connsiteY4" fmla="*/ 1985394 h 2040680"/>
                  <a:gd name="connsiteX5" fmla="*/ 2238826 w 3024019"/>
                  <a:gd name="connsiteY5" fmla="*/ 1856184 h 2040680"/>
                  <a:gd name="connsiteX6" fmla="*/ 3024019 w 3024019"/>
                  <a:gd name="connsiteY6" fmla="*/ 1021297 h 2040680"/>
                  <a:gd name="connsiteX0" fmla="*/ 3004140 w 3024019"/>
                  <a:gd name="connsiteY0" fmla="*/ 855559 h 2043907"/>
                  <a:gd name="connsiteX1" fmla="*/ 2049982 w 3024019"/>
                  <a:gd name="connsiteY1" fmla="*/ 209516 h 2043907"/>
                  <a:gd name="connsiteX2" fmla="*/ 757896 w 3024019"/>
                  <a:gd name="connsiteY2" fmla="*/ 50490 h 2043907"/>
                  <a:gd name="connsiteX3" fmla="*/ 2522 w 3024019"/>
                  <a:gd name="connsiteY3" fmla="*/ 964890 h 2043907"/>
                  <a:gd name="connsiteX4" fmla="*/ 688323 w 3024019"/>
                  <a:gd name="connsiteY4" fmla="*/ 1988621 h 2043907"/>
                  <a:gd name="connsiteX5" fmla="*/ 2238826 w 3024019"/>
                  <a:gd name="connsiteY5" fmla="*/ 1859411 h 2043907"/>
                  <a:gd name="connsiteX6" fmla="*/ 3024019 w 3024019"/>
                  <a:gd name="connsiteY6" fmla="*/ 1024524 h 2043907"/>
                  <a:gd name="connsiteX0" fmla="*/ 3004140 w 3024019"/>
                  <a:gd name="connsiteY0" fmla="*/ 861119 h 2049467"/>
                  <a:gd name="connsiteX1" fmla="*/ 2139435 w 3024019"/>
                  <a:gd name="connsiteY1" fmla="*/ 195197 h 2049467"/>
                  <a:gd name="connsiteX2" fmla="*/ 757896 w 3024019"/>
                  <a:gd name="connsiteY2" fmla="*/ 56050 h 2049467"/>
                  <a:gd name="connsiteX3" fmla="*/ 2522 w 3024019"/>
                  <a:gd name="connsiteY3" fmla="*/ 970450 h 2049467"/>
                  <a:gd name="connsiteX4" fmla="*/ 688323 w 3024019"/>
                  <a:gd name="connsiteY4" fmla="*/ 1994181 h 2049467"/>
                  <a:gd name="connsiteX5" fmla="*/ 2238826 w 3024019"/>
                  <a:gd name="connsiteY5" fmla="*/ 1864971 h 2049467"/>
                  <a:gd name="connsiteX6" fmla="*/ 3024019 w 3024019"/>
                  <a:gd name="connsiteY6" fmla="*/ 1030084 h 2049467"/>
                  <a:gd name="connsiteX0" fmla="*/ 3004140 w 3014080"/>
                  <a:gd name="connsiteY0" fmla="*/ 861119 h 2046767"/>
                  <a:gd name="connsiteX1" fmla="*/ 2139435 w 3014080"/>
                  <a:gd name="connsiteY1" fmla="*/ 195197 h 2046767"/>
                  <a:gd name="connsiteX2" fmla="*/ 757896 w 3014080"/>
                  <a:gd name="connsiteY2" fmla="*/ 56050 h 2046767"/>
                  <a:gd name="connsiteX3" fmla="*/ 2522 w 3014080"/>
                  <a:gd name="connsiteY3" fmla="*/ 970450 h 2046767"/>
                  <a:gd name="connsiteX4" fmla="*/ 688323 w 3014080"/>
                  <a:gd name="connsiteY4" fmla="*/ 1994181 h 2046767"/>
                  <a:gd name="connsiteX5" fmla="*/ 2238826 w 3014080"/>
                  <a:gd name="connsiteY5" fmla="*/ 1864971 h 2046767"/>
                  <a:gd name="connsiteX6" fmla="*/ 3014080 w 3014080"/>
                  <a:gd name="connsiteY6" fmla="*/ 1109597 h 2046767"/>
                  <a:gd name="connsiteX0" fmla="*/ 3004140 w 3014080"/>
                  <a:gd name="connsiteY0" fmla="*/ 898399 h 2044290"/>
                  <a:gd name="connsiteX1" fmla="*/ 2139435 w 3014080"/>
                  <a:gd name="connsiteY1" fmla="*/ 192720 h 2044290"/>
                  <a:gd name="connsiteX2" fmla="*/ 757896 w 3014080"/>
                  <a:gd name="connsiteY2" fmla="*/ 53573 h 2044290"/>
                  <a:gd name="connsiteX3" fmla="*/ 2522 w 3014080"/>
                  <a:gd name="connsiteY3" fmla="*/ 967973 h 2044290"/>
                  <a:gd name="connsiteX4" fmla="*/ 688323 w 3014080"/>
                  <a:gd name="connsiteY4" fmla="*/ 1991704 h 2044290"/>
                  <a:gd name="connsiteX5" fmla="*/ 2238826 w 3014080"/>
                  <a:gd name="connsiteY5" fmla="*/ 1862494 h 2044290"/>
                  <a:gd name="connsiteX6" fmla="*/ 3014080 w 3014080"/>
                  <a:gd name="connsiteY6" fmla="*/ 1107120 h 2044290"/>
                  <a:gd name="connsiteX0" fmla="*/ 3004140 w 3014080"/>
                  <a:gd name="connsiteY0" fmla="*/ 898399 h 2044290"/>
                  <a:gd name="connsiteX1" fmla="*/ 2139435 w 3014080"/>
                  <a:gd name="connsiteY1" fmla="*/ 192720 h 2044290"/>
                  <a:gd name="connsiteX2" fmla="*/ 757896 w 3014080"/>
                  <a:gd name="connsiteY2" fmla="*/ 53573 h 2044290"/>
                  <a:gd name="connsiteX3" fmla="*/ 2522 w 3014080"/>
                  <a:gd name="connsiteY3" fmla="*/ 967973 h 2044290"/>
                  <a:gd name="connsiteX4" fmla="*/ 688323 w 3014080"/>
                  <a:gd name="connsiteY4" fmla="*/ 1991704 h 2044290"/>
                  <a:gd name="connsiteX5" fmla="*/ 2238826 w 3014080"/>
                  <a:gd name="connsiteY5" fmla="*/ 1862494 h 2044290"/>
                  <a:gd name="connsiteX6" fmla="*/ 3014080 w 3014080"/>
                  <a:gd name="connsiteY6" fmla="*/ 1107120 h 2044290"/>
                  <a:gd name="connsiteX0" fmla="*/ 3004140 w 3004140"/>
                  <a:gd name="connsiteY0" fmla="*/ 898399 h 2038562"/>
                  <a:gd name="connsiteX1" fmla="*/ 2139435 w 3004140"/>
                  <a:gd name="connsiteY1" fmla="*/ 192720 h 2038562"/>
                  <a:gd name="connsiteX2" fmla="*/ 757896 w 3004140"/>
                  <a:gd name="connsiteY2" fmla="*/ 53573 h 2038562"/>
                  <a:gd name="connsiteX3" fmla="*/ 2522 w 3004140"/>
                  <a:gd name="connsiteY3" fmla="*/ 967973 h 2038562"/>
                  <a:gd name="connsiteX4" fmla="*/ 688323 w 3004140"/>
                  <a:gd name="connsiteY4" fmla="*/ 1991704 h 2038562"/>
                  <a:gd name="connsiteX5" fmla="*/ 2238826 w 3004140"/>
                  <a:gd name="connsiteY5" fmla="*/ 1862494 h 2038562"/>
                  <a:gd name="connsiteX6" fmla="*/ 2994202 w 3004140"/>
                  <a:gd name="connsiteY6" fmla="*/ 1295964 h 2038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04140" h="2038562">
                    <a:moveTo>
                      <a:pt x="3004140" y="898399"/>
                    </a:moveTo>
                    <a:cubicBezTo>
                      <a:pt x="2407792" y="895086"/>
                      <a:pt x="2513809" y="333524"/>
                      <a:pt x="2139435" y="192720"/>
                    </a:cubicBezTo>
                    <a:cubicBezTo>
                      <a:pt x="1765061" y="51916"/>
                      <a:pt x="1114048" y="-75636"/>
                      <a:pt x="757896" y="53573"/>
                    </a:cubicBezTo>
                    <a:cubicBezTo>
                      <a:pt x="401744" y="182782"/>
                      <a:pt x="33996" y="346777"/>
                      <a:pt x="2522" y="967973"/>
                    </a:cubicBezTo>
                    <a:cubicBezTo>
                      <a:pt x="-28952" y="1589169"/>
                      <a:pt x="236093" y="1872434"/>
                      <a:pt x="688323" y="1991704"/>
                    </a:cubicBezTo>
                    <a:cubicBezTo>
                      <a:pt x="1140553" y="2110974"/>
                      <a:pt x="1854513" y="1978451"/>
                      <a:pt x="2238826" y="1862494"/>
                    </a:cubicBezTo>
                    <a:cubicBezTo>
                      <a:pt x="2623139" y="1746537"/>
                      <a:pt x="2262019" y="1339034"/>
                      <a:pt x="2994202" y="1295964"/>
                    </a:cubicBezTo>
                  </a:path>
                </a:pathLst>
              </a:custGeom>
              <a:pattFill prst="pct50">
                <a:fgClr>
                  <a:schemeClr val="bg1">
                    <a:lumMod val="75000"/>
                  </a:schemeClr>
                </a:fgClr>
                <a:bgClr>
                  <a:schemeClr val="bg1"/>
                </a:bgClr>
              </a:patt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09BB625E-EBC1-4BFE-A10B-191CAB676B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71479" y="2652717"/>
                <a:ext cx="0" cy="4653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AB73A777-0FC2-4EAC-A01A-A6982298C4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232815" y="2731753"/>
                <a:ext cx="226570" cy="4370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ADFE322A-AD22-4D9D-A6C3-C61FBBFDAC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81274" y="3111304"/>
                <a:ext cx="446607" cy="2088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9D59B31B-4B3C-4E05-B767-C3C5460321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97224" y="3986325"/>
                <a:ext cx="541146" cy="937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A47E9AEF-267A-4816-96CC-C352BE13E0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63036" y="4153875"/>
                <a:ext cx="318447" cy="3808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7E342352-BABF-4236-AB1D-86AA6CF683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19720" y="4169569"/>
                <a:ext cx="28568" cy="4786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3661C956-1534-4381-93B0-C1F73AD848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9247" y="4130200"/>
                <a:ext cx="80365" cy="4586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0F53F9A8-382F-4419-93DD-F105E5E04C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0618" y="4016806"/>
                <a:ext cx="145975" cy="4586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00695743-D286-47DA-930F-700EFA46C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6593" y="3986325"/>
                <a:ext cx="277118" cy="1824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2A4AAD04-2A16-4B32-AB0C-195DD56F40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51422" y="3281513"/>
                <a:ext cx="406742" cy="21253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371BF5D1-07D3-42CA-9F0C-9747DCFA8C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02243" y="2912860"/>
                <a:ext cx="406742" cy="3467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EDD810F0-3166-42C6-AC89-37BE7D3BA4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8038" y="2714405"/>
                <a:ext cx="196813" cy="49819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57" name="Object 9">
              <a:extLst>
                <a:ext uri="{FF2B5EF4-FFF2-40B4-BE49-F238E27FC236}">
                  <a16:creationId xmlns:a16="http://schemas.microsoft.com/office/drawing/2014/main" id="{9D3A8BA2-7550-4DDF-B1B2-AF798280764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933873" y="2382602"/>
            <a:ext cx="611187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406080" imgH="228600" progId="Equation.DSMT4">
                    <p:embed/>
                  </p:oleObj>
                </mc:Choice>
                <mc:Fallback>
                  <p:oleObj name="Equation" r:id="rId3" imgW="406080" imgH="228600" progId="Equation.DSMT4">
                    <p:embed/>
                    <p:pic>
                      <p:nvPicPr>
                        <p:cNvPr id="57" name="Object 9">
                          <a:extLst>
                            <a:ext uri="{FF2B5EF4-FFF2-40B4-BE49-F238E27FC236}">
                              <a16:creationId xmlns:a16="http://schemas.microsoft.com/office/drawing/2014/main" id="{9D3A8BA2-7550-4DDF-B1B2-AF798280764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33873" y="2382602"/>
                          <a:ext cx="611187" cy="342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" name="Object 9">
              <a:extLst>
                <a:ext uri="{FF2B5EF4-FFF2-40B4-BE49-F238E27FC236}">
                  <a16:creationId xmlns:a16="http://schemas.microsoft.com/office/drawing/2014/main" id="{6955BBED-568A-4D50-BE53-51369A4E1FD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752969" y="3097691"/>
            <a:ext cx="534987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355320" imgH="228600" progId="Equation.DSMT4">
                    <p:embed/>
                  </p:oleObj>
                </mc:Choice>
                <mc:Fallback>
                  <p:oleObj name="Equation" r:id="rId5" imgW="355320" imgH="228600" progId="Equation.DSMT4">
                    <p:embed/>
                    <p:pic>
                      <p:nvPicPr>
                        <p:cNvPr id="58" name="Object 9">
                          <a:extLst>
                            <a:ext uri="{FF2B5EF4-FFF2-40B4-BE49-F238E27FC236}">
                              <a16:creationId xmlns:a16="http://schemas.microsoft.com/office/drawing/2014/main" id="{6955BBED-568A-4D50-BE53-51369A4E1FD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52969" y="3097691"/>
                          <a:ext cx="534987" cy="342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" name="Arrow: Right 60">
              <a:extLst>
                <a:ext uri="{FF2B5EF4-FFF2-40B4-BE49-F238E27FC236}">
                  <a16:creationId xmlns:a16="http://schemas.microsoft.com/office/drawing/2014/main" id="{C84D28D0-3838-4F72-AB46-CF1FE78592AC}"/>
                </a:ext>
              </a:extLst>
            </p:cNvPr>
            <p:cNvSpPr/>
            <p:nvPr/>
          </p:nvSpPr>
          <p:spPr>
            <a:xfrm>
              <a:off x="10110722" y="3424491"/>
              <a:ext cx="1314409" cy="639646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>
                <a:spcBef>
                  <a:spcPct val="20000"/>
                </a:spcBef>
              </a:pPr>
              <a:r>
                <a:rPr lang="en-US" altLang="en-US" sz="1200" dirty="0"/>
                <a:t>Escaping air acceleration Cs</a:t>
              </a:r>
            </a:p>
          </p:txBody>
        </p:sp>
        <p:sp>
          <p:nvSpPr>
            <p:cNvPr id="70" name="Arrow: Right 69">
              <a:extLst>
                <a:ext uri="{FF2B5EF4-FFF2-40B4-BE49-F238E27FC236}">
                  <a16:creationId xmlns:a16="http://schemas.microsoft.com/office/drawing/2014/main" id="{DE3317AD-7345-4D0E-B8C8-0D8687E63937}"/>
                </a:ext>
              </a:extLst>
            </p:cNvPr>
            <p:cNvSpPr/>
            <p:nvPr/>
          </p:nvSpPr>
          <p:spPr>
            <a:xfrm flipH="1">
              <a:off x="7696285" y="4777476"/>
              <a:ext cx="1408033" cy="639646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>
                <a:spcBef>
                  <a:spcPct val="20000"/>
                </a:spcBef>
              </a:pPr>
              <a:r>
                <a:rPr lang="en-US" altLang="en-US" sz="1200" dirty="0"/>
                <a:t>Reaction balloon acceleration Co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EDE50D0-1D80-4446-9537-D1EC52CDDC8A}"/>
              </a:ext>
            </a:extLst>
          </p:cNvPr>
          <p:cNvSpPr/>
          <p:nvPr/>
        </p:nvSpPr>
        <p:spPr>
          <a:xfrm>
            <a:off x="4133975" y="3224872"/>
            <a:ext cx="1332353" cy="55935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C3237B3-6663-4711-A4A7-4B0AB281BADE}"/>
              </a:ext>
            </a:extLst>
          </p:cNvPr>
          <p:cNvSpPr/>
          <p:nvPr/>
        </p:nvSpPr>
        <p:spPr>
          <a:xfrm>
            <a:off x="4703914" y="3424979"/>
            <a:ext cx="566769" cy="140052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5675AE4-44DF-420B-B820-895B730AB856}"/>
              </a:ext>
            </a:extLst>
          </p:cNvPr>
          <p:cNvGrpSpPr/>
          <p:nvPr/>
        </p:nvGrpSpPr>
        <p:grpSpPr>
          <a:xfrm>
            <a:off x="4131981" y="3087837"/>
            <a:ext cx="1317060" cy="821427"/>
            <a:chOff x="6361607" y="3334993"/>
            <a:chExt cx="1549585" cy="821427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76C9FDA-5635-461A-A8B2-90DA8A1EDBAD}"/>
                </a:ext>
              </a:extLst>
            </p:cNvPr>
            <p:cNvSpPr/>
            <p:nvPr/>
          </p:nvSpPr>
          <p:spPr>
            <a:xfrm rot="21419035">
              <a:off x="6363953" y="3334993"/>
              <a:ext cx="1547239" cy="175271"/>
            </a:xfrm>
            <a:custGeom>
              <a:avLst/>
              <a:gdLst>
                <a:gd name="connsiteX0" fmla="*/ 1262269 w 1262269"/>
                <a:gd name="connsiteY0" fmla="*/ 367748 h 437321"/>
                <a:gd name="connsiteX1" fmla="*/ 546652 w 1262269"/>
                <a:gd name="connsiteY1" fmla="*/ 0 h 437321"/>
                <a:gd name="connsiteX2" fmla="*/ 0 w 1262269"/>
                <a:gd name="connsiteY2" fmla="*/ 248478 h 437321"/>
                <a:gd name="connsiteX3" fmla="*/ 606287 w 1262269"/>
                <a:gd name="connsiteY3" fmla="*/ 427382 h 437321"/>
                <a:gd name="connsiteX4" fmla="*/ 1262269 w 1262269"/>
                <a:gd name="connsiteY4" fmla="*/ 437321 h 437321"/>
                <a:gd name="connsiteX5" fmla="*/ 1262269 w 1262269"/>
                <a:gd name="connsiteY5" fmla="*/ 367748 h 437321"/>
                <a:gd name="connsiteX0" fmla="*/ 1262478 w 1262478"/>
                <a:gd name="connsiteY0" fmla="*/ 369148 h 438721"/>
                <a:gd name="connsiteX1" fmla="*/ 546861 w 1262478"/>
                <a:gd name="connsiteY1" fmla="*/ 1400 h 438721"/>
                <a:gd name="connsiteX2" fmla="*/ 209 w 1262478"/>
                <a:gd name="connsiteY2" fmla="*/ 249878 h 438721"/>
                <a:gd name="connsiteX3" fmla="*/ 606496 w 1262478"/>
                <a:gd name="connsiteY3" fmla="*/ 428782 h 438721"/>
                <a:gd name="connsiteX4" fmla="*/ 1262478 w 1262478"/>
                <a:gd name="connsiteY4" fmla="*/ 438721 h 438721"/>
                <a:gd name="connsiteX5" fmla="*/ 1262478 w 1262478"/>
                <a:gd name="connsiteY5" fmla="*/ 369148 h 438721"/>
                <a:gd name="connsiteX0" fmla="*/ 1306857 w 1306857"/>
                <a:gd name="connsiteY0" fmla="*/ 369078 h 438651"/>
                <a:gd name="connsiteX1" fmla="*/ 591240 w 1306857"/>
                <a:gd name="connsiteY1" fmla="*/ 1330 h 438651"/>
                <a:gd name="connsiteX2" fmla="*/ 44588 w 1306857"/>
                <a:gd name="connsiteY2" fmla="*/ 249808 h 438651"/>
                <a:gd name="connsiteX3" fmla="*/ 650875 w 1306857"/>
                <a:gd name="connsiteY3" fmla="*/ 428712 h 438651"/>
                <a:gd name="connsiteX4" fmla="*/ 1306857 w 1306857"/>
                <a:gd name="connsiteY4" fmla="*/ 438651 h 438651"/>
                <a:gd name="connsiteX5" fmla="*/ 1306857 w 1306857"/>
                <a:gd name="connsiteY5" fmla="*/ 369078 h 438651"/>
                <a:gd name="connsiteX0" fmla="*/ 1264399 w 1264399"/>
                <a:gd name="connsiteY0" fmla="*/ 369544 h 439117"/>
                <a:gd name="connsiteX1" fmla="*/ 548782 w 1264399"/>
                <a:gd name="connsiteY1" fmla="*/ 1796 h 439117"/>
                <a:gd name="connsiteX2" fmla="*/ 2130 w 1264399"/>
                <a:gd name="connsiteY2" fmla="*/ 250274 h 439117"/>
                <a:gd name="connsiteX3" fmla="*/ 608417 w 1264399"/>
                <a:gd name="connsiteY3" fmla="*/ 429178 h 439117"/>
                <a:gd name="connsiteX4" fmla="*/ 1264399 w 1264399"/>
                <a:gd name="connsiteY4" fmla="*/ 439117 h 439117"/>
                <a:gd name="connsiteX5" fmla="*/ 1264399 w 1264399"/>
                <a:gd name="connsiteY5" fmla="*/ 369544 h 439117"/>
                <a:gd name="connsiteX0" fmla="*/ 1264475 w 1264475"/>
                <a:gd name="connsiteY0" fmla="*/ 369544 h 439117"/>
                <a:gd name="connsiteX1" fmla="*/ 548858 w 1264475"/>
                <a:gd name="connsiteY1" fmla="*/ 1796 h 439117"/>
                <a:gd name="connsiteX2" fmla="*/ 2206 w 1264475"/>
                <a:gd name="connsiteY2" fmla="*/ 250274 h 439117"/>
                <a:gd name="connsiteX3" fmla="*/ 608493 w 1264475"/>
                <a:gd name="connsiteY3" fmla="*/ 429178 h 439117"/>
                <a:gd name="connsiteX4" fmla="*/ 1264475 w 1264475"/>
                <a:gd name="connsiteY4" fmla="*/ 439117 h 439117"/>
                <a:gd name="connsiteX5" fmla="*/ 1264475 w 1264475"/>
                <a:gd name="connsiteY5" fmla="*/ 369544 h 43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475" h="439117">
                  <a:moveTo>
                    <a:pt x="1264475" y="369544"/>
                  </a:moveTo>
                  <a:cubicBezTo>
                    <a:pt x="1145206" y="296657"/>
                    <a:pt x="759236" y="21674"/>
                    <a:pt x="548858" y="1796"/>
                  </a:cubicBezTo>
                  <a:cubicBezTo>
                    <a:pt x="338480" y="-18082"/>
                    <a:pt x="38649" y="131004"/>
                    <a:pt x="2206" y="250274"/>
                  </a:cubicBezTo>
                  <a:cubicBezTo>
                    <a:pt x="-34237" y="369544"/>
                    <a:pt x="389832" y="425865"/>
                    <a:pt x="608493" y="429178"/>
                  </a:cubicBezTo>
                  <a:lnTo>
                    <a:pt x="1264475" y="439117"/>
                  </a:lnTo>
                  <a:lnTo>
                    <a:pt x="1264475" y="369544"/>
                  </a:lnTo>
                  <a:close/>
                </a:path>
              </a:pathLst>
            </a:custGeom>
            <a:pattFill prst="pct50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2DDEF6CC-E472-49FD-B66F-5988D948D33A}"/>
                </a:ext>
              </a:extLst>
            </p:cNvPr>
            <p:cNvSpPr/>
            <p:nvPr/>
          </p:nvSpPr>
          <p:spPr>
            <a:xfrm rot="158928" flipV="1">
              <a:off x="6361607" y="3981149"/>
              <a:ext cx="1547239" cy="175271"/>
            </a:xfrm>
            <a:custGeom>
              <a:avLst/>
              <a:gdLst>
                <a:gd name="connsiteX0" fmla="*/ 1262269 w 1262269"/>
                <a:gd name="connsiteY0" fmla="*/ 367748 h 437321"/>
                <a:gd name="connsiteX1" fmla="*/ 546652 w 1262269"/>
                <a:gd name="connsiteY1" fmla="*/ 0 h 437321"/>
                <a:gd name="connsiteX2" fmla="*/ 0 w 1262269"/>
                <a:gd name="connsiteY2" fmla="*/ 248478 h 437321"/>
                <a:gd name="connsiteX3" fmla="*/ 606287 w 1262269"/>
                <a:gd name="connsiteY3" fmla="*/ 427382 h 437321"/>
                <a:gd name="connsiteX4" fmla="*/ 1262269 w 1262269"/>
                <a:gd name="connsiteY4" fmla="*/ 437321 h 437321"/>
                <a:gd name="connsiteX5" fmla="*/ 1262269 w 1262269"/>
                <a:gd name="connsiteY5" fmla="*/ 367748 h 437321"/>
                <a:gd name="connsiteX0" fmla="*/ 1262478 w 1262478"/>
                <a:gd name="connsiteY0" fmla="*/ 369148 h 438721"/>
                <a:gd name="connsiteX1" fmla="*/ 546861 w 1262478"/>
                <a:gd name="connsiteY1" fmla="*/ 1400 h 438721"/>
                <a:gd name="connsiteX2" fmla="*/ 209 w 1262478"/>
                <a:gd name="connsiteY2" fmla="*/ 249878 h 438721"/>
                <a:gd name="connsiteX3" fmla="*/ 606496 w 1262478"/>
                <a:gd name="connsiteY3" fmla="*/ 428782 h 438721"/>
                <a:gd name="connsiteX4" fmla="*/ 1262478 w 1262478"/>
                <a:gd name="connsiteY4" fmla="*/ 438721 h 438721"/>
                <a:gd name="connsiteX5" fmla="*/ 1262478 w 1262478"/>
                <a:gd name="connsiteY5" fmla="*/ 369148 h 438721"/>
                <a:gd name="connsiteX0" fmla="*/ 1306857 w 1306857"/>
                <a:gd name="connsiteY0" fmla="*/ 369078 h 438651"/>
                <a:gd name="connsiteX1" fmla="*/ 591240 w 1306857"/>
                <a:gd name="connsiteY1" fmla="*/ 1330 h 438651"/>
                <a:gd name="connsiteX2" fmla="*/ 44588 w 1306857"/>
                <a:gd name="connsiteY2" fmla="*/ 249808 h 438651"/>
                <a:gd name="connsiteX3" fmla="*/ 650875 w 1306857"/>
                <a:gd name="connsiteY3" fmla="*/ 428712 h 438651"/>
                <a:gd name="connsiteX4" fmla="*/ 1306857 w 1306857"/>
                <a:gd name="connsiteY4" fmla="*/ 438651 h 438651"/>
                <a:gd name="connsiteX5" fmla="*/ 1306857 w 1306857"/>
                <a:gd name="connsiteY5" fmla="*/ 369078 h 438651"/>
                <a:gd name="connsiteX0" fmla="*/ 1264399 w 1264399"/>
                <a:gd name="connsiteY0" fmla="*/ 369544 h 439117"/>
                <a:gd name="connsiteX1" fmla="*/ 548782 w 1264399"/>
                <a:gd name="connsiteY1" fmla="*/ 1796 h 439117"/>
                <a:gd name="connsiteX2" fmla="*/ 2130 w 1264399"/>
                <a:gd name="connsiteY2" fmla="*/ 250274 h 439117"/>
                <a:gd name="connsiteX3" fmla="*/ 608417 w 1264399"/>
                <a:gd name="connsiteY3" fmla="*/ 429178 h 439117"/>
                <a:gd name="connsiteX4" fmla="*/ 1264399 w 1264399"/>
                <a:gd name="connsiteY4" fmla="*/ 439117 h 439117"/>
                <a:gd name="connsiteX5" fmla="*/ 1264399 w 1264399"/>
                <a:gd name="connsiteY5" fmla="*/ 369544 h 439117"/>
                <a:gd name="connsiteX0" fmla="*/ 1264475 w 1264475"/>
                <a:gd name="connsiteY0" fmla="*/ 369544 h 439117"/>
                <a:gd name="connsiteX1" fmla="*/ 548858 w 1264475"/>
                <a:gd name="connsiteY1" fmla="*/ 1796 h 439117"/>
                <a:gd name="connsiteX2" fmla="*/ 2206 w 1264475"/>
                <a:gd name="connsiteY2" fmla="*/ 250274 h 439117"/>
                <a:gd name="connsiteX3" fmla="*/ 608493 w 1264475"/>
                <a:gd name="connsiteY3" fmla="*/ 429178 h 439117"/>
                <a:gd name="connsiteX4" fmla="*/ 1264475 w 1264475"/>
                <a:gd name="connsiteY4" fmla="*/ 439117 h 439117"/>
                <a:gd name="connsiteX5" fmla="*/ 1264475 w 1264475"/>
                <a:gd name="connsiteY5" fmla="*/ 369544 h 43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475" h="439117">
                  <a:moveTo>
                    <a:pt x="1264475" y="369544"/>
                  </a:moveTo>
                  <a:cubicBezTo>
                    <a:pt x="1145206" y="296657"/>
                    <a:pt x="759236" y="21674"/>
                    <a:pt x="548858" y="1796"/>
                  </a:cubicBezTo>
                  <a:cubicBezTo>
                    <a:pt x="338480" y="-18082"/>
                    <a:pt x="38649" y="131004"/>
                    <a:pt x="2206" y="250274"/>
                  </a:cubicBezTo>
                  <a:cubicBezTo>
                    <a:pt x="-34237" y="369544"/>
                    <a:pt x="389832" y="425865"/>
                    <a:pt x="608493" y="429178"/>
                  </a:cubicBezTo>
                  <a:lnTo>
                    <a:pt x="1264475" y="439117"/>
                  </a:lnTo>
                  <a:lnTo>
                    <a:pt x="1264475" y="369544"/>
                  </a:lnTo>
                  <a:close/>
                </a:path>
              </a:pathLst>
            </a:custGeom>
            <a:pattFill prst="pct50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2AA3B51-B54D-4EF5-9DE1-1400183F5B84}"/>
                </a:ext>
              </a:extLst>
            </p:cNvPr>
            <p:cNvSpPr/>
            <p:nvPr/>
          </p:nvSpPr>
          <p:spPr>
            <a:xfrm flipH="1">
              <a:off x="7252559" y="3561505"/>
              <a:ext cx="285318" cy="66785"/>
            </a:xfrm>
            <a:custGeom>
              <a:avLst/>
              <a:gdLst>
                <a:gd name="connsiteX0" fmla="*/ 1262269 w 1262269"/>
                <a:gd name="connsiteY0" fmla="*/ 367748 h 437321"/>
                <a:gd name="connsiteX1" fmla="*/ 546652 w 1262269"/>
                <a:gd name="connsiteY1" fmla="*/ 0 h 437321"/>
                <a:gd name="connsiteX2" fmla="*/ 0 w 1262269"/>
                <a:gd name="connsiteY2" fmla="*/ 248478 h 437321"/>
                <a:gd name="connsiteX3" fmla="*/ 606287 w 1262269"/>
                <a:gd name="connsiteY3" fmla="*/ 427382 h 437321"/>
                <a:gd name="connsiteX4" fmla="*/ 1262269 w 1262269"/>
                <a:gd name="connsiteY4" fmla="*/ 437321 h 437321"/>
                <a:gd name="connsiteX5" fmla="*/ 1262269 w 1262269"/>
                <a:gd name="connsiteY5" fmla="*/ 367748 h 437321"/>
                <a:gd name="connsiteX0" fmla="*/ 1262478 w 1262478"/>
                <a:gd name="connsiteY0" fmla="*/ 369148 h 438721"/>
                <a:gd name="connsiteX1" fmla="*/ 546861 w 1262478"/>
                <a:gd name="connsiteY1" fmla="*/ 1400 h 438721"/>
                <a:gd name="connsiteX2" fmla="*/ 209 w 1262478"/>
                <a:gd name="connsiteY2" fmla="*/ 249878 h 438721"/>
                <a:gd name="connsiteX3" fmla="*/ 606496 w 1262478"/>
                <a:gd name="connsiteY3" fmla="*/ 428782 h 438721"/>
                <a:gd name="connsiteX4" fmla="*/ 1262478 w 1262478"/>
                <a:gd name="connsiteY4" fmla="*/ 438721 h 438721"/>
                <a:gd name="connsiteX5" fmla="*/ 1262478 w 1262478"/>
                <a:gd name="connsiteY5" fmla="*/ 369148 h 438721"/>
                <a:gd name="connsiteX0" fmla="*/ 1306857 w 1306857"/>
                <a:gd name="connsiteY0" fmla="*/ 369078 h 438651"/>
                <a:gd name="connsiteX1" fmla="*/ 591240 w 1306857"/>
                <a:gd name="connsiteY1" fmla="*/ 1330 h 438651"/>
                <a:gd name="connsiteX2" fmla="*/ 44588 w 1306857"/>
                <a:gd name="connsiteY2" fmla="*/ 249808 h 438651"/>
                <a:gd name="connsiteX3" fmla="*/ 650875 w 1306857"/>
                <a:gd name="connsiteY3" fmla="*/ 428712 h 438651"/>
                <a:gd name="connsiteX4" fmla="*/ 1306857 w 1306857"/>
                <a:gd name="connsiteY4" fmla="*/ 438651 h 438651"/>
                <a:gd name="connsiteX5" fmla="*/ 1306857 w 1306857"/>
                <a:gd name="connsiteY5" fmla="*/ 369078 h 438651"/>
                <a:gd name="connsiteX0" fmla="*/ 1264399 w 1264399"/>
                <a:gd name="connsiteY0" fmla="*/ 369544 h 439117"/>
                <a:gd name="connsiteX1" fmla="*/ 548782 w 1264399"/>
                <a:gd name="connsiteY1" fmla="*/ 1796 h 439117"/>
                <a:gd name="connsiteX2" fmla="*/ 2130 w 1264399"/>
                <a:gd name="connsiteY2" fmla="*/ 250274 h 439117"/>
                <a:gd name="connsiteX3" fmla="*/ 608417 w 1264399"/>
                <a:gd name="connsiteY3" fmla="*/ 429178 h 439117"/>
                <a:gd name="connsiteX4" fmla="*/ 1264399 w 1264399"/>
                <a:gd name="connsiteY4" fmla="*/ 439117 h 439117"/>
                <a:gd name="connsiteX5" fmla="*/ 1264399 w 1264399"/>
                <a:gd name="connsiteY5" fmla="*/ 369544 h 439117"/>
                <a:gd name="connsiteX0" fmla="*/ 1264475 w 1264475"/>
                <a:gd name="connsiteY0" fmla="*/ 369544 h 439117"/>
                <a:gd name="connsiteX1" fmla="*/ 548858 w 1264475"/>
                <a:gd name="connsiteY1" fmla="*/ 1796 h 439117"/>
                <a:gd name="connsiteX2" fmla="*/ 2206 w 1264475"/>
                <a:gd name="connsiteY2" fmla="*/ 250274 h 439117"/>
                <a:gd name="connsiteX3" fmla="*/ 608493 w 1264475"/>
                <a:gd name="connsiteY3" fmla="*/ 429178 h 439117"/>
                <a:gd name="connsiteX4" fmla="*/ 1264475 w 1264475"/>
                <a:gd name="connsiteY4" fmla="*/ 439117 h 439117"/>
                <a:gd name="connsiteX5" fmla="*/ 1264475 w 1264475"/>
                <a:gd name="connsiteY5" fmla="*/ 369544 h 43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475" h="439117">
                  <a:moveTo>
                    <a:pt x="1264475" y="369544"/>
                  </a:moveTo>
                  <a:cubicBezTo>
                    <a:pt x="1145206" y="296657"/>
                    <a:pt x="759236" y="21674"/>
                    <a:pt x="548858" y="1796"/>
                  </a:cubicBezTo>
                  <a:cubicBezTo>
                    <a:pt x="338480" y="-18082"/>
                    <a:pt x="38649" y="131004"/>
                    <a:pt x="2206" y="250274"/>
                  </a:cubicBezTo>
                  <a:cubicBezTo>
                    <a:pt x="-34237" y="369544"/>
                    <a:pt x="389832" y="425865"/>
                    <a:pt x="608493" y="429178"/>
                  </a:cubicBezTo>
                  <a:lnTo>
                    <a:pt x="1264475" y="439117"/>
                  </a:lnTo>
                  <a:lnTo>
                    <a:pt x="1264475" y="369544"/>
                  </a:lnTo>
                  <a:close/>
                </a:path>
              </a:pathLst>
            </a:custGeom>
            <a:pattFill prst="pct50">
              <a:fgClr>
                <a:srgbClr val="FF0000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883CBF5-B319-4011-BA6E-898F1FCAEF0E}"/>
                </a:ext>
              </a:extLst>
            </p:cNvPr>
            <p:cNvSpPr/>
            <p:nvPr/>
          </p:nvSpPr>
          <p:spPr>
            <a:xfrm flipH="1" flipV="1">
              <a:off x="7261691" y="3842391"/>
              <a:ext cx="285318" cy="66785"/>
            </a:xfrm>
            <a:custGeom>
              <a:avLst/>
              <a:gdLst>
                <a:gd name="connsiteX0" fmla="*/ 1262269 w 1262269"/>
                <a:gd name="connsiteY0" fmla="*/ 367748 h 437321"/>
                <a:gd name="connsiteX1" fmla="*/ 546652 w 1262269"/>
                <a:gd name="connsiteY1" fmla="*/ 0 h 437321"/>
                <a:gd name="connsiteX2" fmla="*/ 0 w 1262269"/>
                <a:gd name="connsiteY2" fmla="*/ 248478 h 437321"/>
                <a:gd name="connsiteX3" fmla="*/ 606287 w 1262269"/>
                <a:gd name="connsiteY3" fmla="*/ 427382 h 437321"/>
                <a:gd name="connsiteX4" fmla="*/ 1262269 w 1262269"/>
                <a:gd name="connsiteY4" fmla="*/ 437321 h 437321"/>
                <a:gd name="connsiteX5" fmla="*/ 1262269 w 1262269"/>
                <a:gd name="connsiteY5" fmla="*/ 367748 h 437321"/>
                <a:gd name="connsiteX0" fmla="*/ 1262478 w 1262478"/>
                <a:gd name="connsiteY0" fmla="*/ 369148 h 438721"/>
                <a:gd name="connsiteX1" fmla="*/ 546861 w 1262478"/>
                <a:gd name="connsiteY1" fmla="*/ 1400 h 438721"/>
                <a:gd name="connsiteX2" fmla="*/ 209 w 1262478"/>
                <a:gd name="connsiteY2" fmla="*/ 249878 h 438721"/>
                <a:gd name="connsiteX3" fmla="*/ 606496 w 1262478"/>
                <a:gd name="connsiteY3" fmla="*/ 428782 h 438721"/>
                <a:gd name="connsiteX4" fmla="*/ 1262478 w 1262478"/>
                <a:gd name="connsiteY4" fmla="*/ 438721 h 438721"/>
                <a:gd name="connsiteX5" fmla="*/ 1262478 w 1262478"/>
                <a:gd name="connsiteY5" fmla="*/ 369148 h 438721"/>
                <a:gd name="connsiteX0" fmla="*/ 1306857 w 1306857"/>
                <a:gd name="connsiteY0" fmla="*/ 369078 h 438651"/>
                <a:gd name="connsiteX1" fmla="*/ 591240 w 1306857"/>
                <a:gd name="connsiteY1" fmla="*/ 1330 h 438651"/>
                <a:gd name="connsiteX2" fmla="*/ 44588 w 1306857"/>
                <a:gd name="connsiteY2" fmla="*/ 249808 h 438651"/>
                <a:gd name="connsiteX3" fmla="*/ 650875 w 1306857"/>
                <a:gd name="connsiteY3" fmla="*/ 428712 h 438651"/>
                <a:gd name="connsiteX4" fmla="*/ 1306857 w 1306857"/>
                <a:gd name="connsiteY4" fmla="*/ 438651 h 438651"/>
                <a:gd name="connsiteX5" fmla="*/ 1306857 w 1306857"/>
                <a:gd name="connsiteY5" fmla="*/ 369078 h 438651"/>
                <a:gd name="connsiteX0" fmla="*/ 1264399 w 1264399"/>
                <a:gd name="connsiteY0" fmla="*/ 369544 h 439117"/>
                <a:gd name="connsiteX1" fmla="*/ 548782 w 1264399"/>
                <a:gd name="connsiteY1" fmla="*/ 1796 h 439117"/>
                <a:gd name="connsiteX2" fmla="*/ 2130 w 1264399"/>
                <a:gd name="connsiteY2" fmla="*/ 250274 h 439117"/>
                <a:gd name="connsiteX3" fmla="*/ 608417 w 1264399"/>
                <a:gd name="connsiteY3" fmla="*/ 429178 h 439117"/>
                <a:gd name="connsiteX4" fmla="*/ 1264399 w 1264399"/>
                <a:gd name="connsiteY4" fmla="*/ 439117 h 439117"/>
                <a:gd name="connsiteX5" fmla="*/ 1264399 w 1264399"/>
                <a:gd name="connsiteY5" fmla="*/ 369544 h 439117"/>
                <a:gd name="connsiteX0" fmla="*/ 1264475 w 1264475"/>
                <a:gd name="connsiteY0" fmla="*/ 369544 h 439117"/>
                <a:gd name="connsiteX1" fmla="*/ 548858 w 1264475"/>
                <a:gd name="connsiteY1" fmla="*/ 1796 h 439117"/>
                <a:gd name="connsiteX2" fmla="*/ 2206 w 1264475"/>
                <a:gd name="connsiteY2" fmla="*/ 250274 h 439117"/>
                <a:gd name="connsiteX3" fmla="*/ 608493 w 1264475"/>
                <a:gd name="connsiteY3" fmla="*/ 429178 h 439117"/>
                <a:gd name="connsiteX4" fmla="*/ 1264475 w 1264475"/>
                <a:gd name="connsiteY4" fmla="*/ 439117 h 439117"/>
                <a:gd name="connsiteX5" fmla="*/ 1264475 w 1264475"/>
                <a:gd name="connsiteY5" fmla="*/ 369544 h 43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475" h="439117">
                  <a:moveTo>
                    <a:pt x="1264475" y="369544"/>
                  </a:moveTo>
                  <a:cubicBezTo>
                    <a:pt x="1145206" y="296657"/>
                    <a:pt x="759236" y="21674"/>
                    <a:pt x="548858" y="1796"/>
                  </a:cubicBezTo>
                  <a:cubicBezTo>
                    <a:pt x="338480" y="-18082"/>
                    <a:pt x="38649" y="131004"/>
                    <a:pt x="2206" y="250274"/>
                  </a:cubicBezTo>
                  <a:cubicBezTo>
                    <a:pt x="-34237" y="369544"/>
                    <a:pt x="389832" y="425865"/>
                    <a:pt x="608493" y="429178"/>
                  </a:cubicBezTo>
                  <a:lnTo>
                    <a:pt x="1264475" y="439117"/>
                  </a:lnTo>
                  <a:lnTo>
                    <a:pt x="1264475" y="369544"/>
                  </a:lnTo>
                  <a:close/>
                </a:path>
              </a:pathLst>
            </a:custGeom>
            <a:pattFill prst="pct50">
              <a:fgClr>
                <a:srgbClr val="FF0000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77AC2C7-CE7C-4AE5-82D1-D3186932EB7F}"/>
              </a:ext>
            </a:extLst>
          </p:cNvPr>
          <p:cNvGrpSpPr/>
          <p:nvPr/>
        </p:nvGrpSpPr>
        <p:grpSpPr>
          <a:xfrm>
            <a:off x="4193776" y="3281299"/>
            <a:ext cx="79424" cy="445279"/>
            <a:chOff x="6595717" y="3396172"/>
            <a:chExt cx="107051" cy="600164"/>
          </a:xfrm>
          <a:solidFill>
            <a:schemeClr val="bg1">
              <a:lumMod val="50000"/>
            </a:schemeClr>
          </a:solidFill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15905FC-CE42-4DEB-BC6D-7BEC0B331684}"/>
                </a:ext>
              </a:extLst>
            </p:cNvPr>
            <p:cNvSpPr/>
            <p:nvPr/>
          </p:nvSpPr>
          <p:spPr>
            <a:xfrm rot="5400000">
              <a:off x="6514902" y="3512772"/>
              <a:ext cx="304465" cy="71266"/>
            </a:xfrm>
            <a:custGeom>
              <a:avLst/>
              <a:gdLst>
                <a:gd name="connsiteX0" fmla="*/ 1262269 w 1262269"/>
                <a:gd name="connsiteY0" fmla="*/ 367748 h 437321"/>
                <a:gd name="connsiteX1" fmla="*/ 546652 w 1262269"/>
                <a:gd name="connsiteY1" fmla="*/ 0 h 437321"/>
                <a:gd name="connsiteX2" fmla="*/ 0 w 1262269"/>
                <a:gd name="connsiteY2" fmla="*/ 248478 h 437321"/>
                <a:gd name="connsiteX3" fmla="*/ 606287 w 1262269"/>
                <a:gd name="connsiteY3" fmla="*/ 427382 h 437321"/>
                <a:gd name="connsiteX4" fmla="*/ 1262269 w 1262269"/>
                <a:gd name="connsiteY4" fmla="*/ 437321 h 437321"/>
                <a:gd name="connsiteX5" fmla="*/ 1262269 w 1262269"/>
                <a:gd name="connsiteY5" fmla="*/ 367748 h 437321"/>
                <a:gd name="connsiteX0" fmla="*/ 1262478 w 1262478"/>
                <a:gd name="connsiteY0" fmla="*/ 369148 h 438721"/>
                <a:gd name="connsiteX1" fmla="*/ 546861 w 1262478"/>
                <a:gd name="connsiteY1" fmla="*/ 1400 h 438721"/>
                <a:gd name="connsiteX2" fmla="*/ 209 w 1262478"/>
                <a:gd name="connsiteY2" fmla="*/ 249878 h 438721"/>
                <a:gd name="connsiteX3" fmla="*/ 606496 w 1262478"/>
                <a:gd name="connsiteY3" fmla="*/ 428782 h 438721"/>
                <a:gd name="connsiteX4" fmla="*/ 1262478 w 1262478"/>
                <a:gd name="connsiteY4" fmla="*/ 438721 h 438721"/>
                <a:gd name="connsiteX5" fmla="*/ 1262478 w 1262478"/>
                <a:gd name="connsiteY5" fmla="*/ 369148 h 438721"/>
                <a:gd name="connsiteX0" fmla="*/ 1306857 w 1306857"/>
                <a:gd name="connsiteY0" fmla="*/ 369078 h 438651"/>
                <a:gd name="connsiteX1" fmla="*/ 591240 w 1306857"/>
                <a:gd name="connsiteY1" fmla="*/ 1330 h 438651"/>
                <a:gd name="connsiteX2" fmla="*/ 44588 w 1306857"/>
                <a:gd name="connsiteY2" fmla="*/ 249808 h 438651"/>
                <a:gd name="connsiteX3" fmla="*/ 650875 w 1306857"/>
                <a:gd name="connsiteY3" fmla="*/ 428712 h 438651"/>
                <a:gd name="connsiteX4" fmla="*/ 1306857 w 1306857"/>
                <a:gd name="connsiteY4" fmla="*/ 438651 h 438651"/>
                <a:gd name="connsiteX5" fmla="*/ 1306857 w 1306857"/>
                <a:gd name="connsiteY5" fmla="*/ 369078 h 438651"/>
                <a:gd name="connsiteX0" fmla="*/ 1264399 w 1264399"/>
                <a:gd name="connsiteY0" fmla="*/ 369544 h 439117"/>
                <a:gd name="connsiteX1" fmla="*/ 548782 w 1264399"/>
                <a:gd name="connsiteY1" fmla="*/ 1796 h 439117"/>
                <a:gd name="connsiteX2" fmla="*/ 2130 w 1264399"/>
                <a:gd name="connsiteY2" fmla="*/ 250274 h 439117"/>
                <a:gd name="connsiteX3" fmla="*/ 608417 w 1264399"/>
                <a:gd name="connsiteY3" fmla="*/ 429178 h 439117"/>
                <a:gd name="connsiteX4" fmla="*/ 1264399 w 1264399"/>
                <a:gd name="connsiteY4" fmla="*/ 439117 h 439117"/>
                <a:gd name="connsiteX5" fmla="*/ 1264399 w 1264399"/>
                <a:gd name="connsiteY5" fmla="*/ 369544 h 439117"/>
                <a:gd name="connsiteX0" fmla="*/ 1264475 w 1264475"/>
                <a:gd name="connsiteY0" fmla="*/ 369544 h 439117"/>
                <a:gd name="connsiteX1" fmla="*/ 548858 w 1264475"/>
                <a:gd name="connsiteY1" fmla="*/ 1796 h 439117"/>
                <a:gd name="connsiteX2" fmla="*/ 2206 w 1264475"/>
                <a:gd name="connsiteY2" fmla="*/ 250274 h 439117"/>
                <a:gd name="connsiteX3" fmla="*/ 608493 w 1264475"/>
                <a:gd name="connsiteY3" fmla="*/ 429178 h 439117"/>
                <a:gd name="connsiteX4" fmla="*/ 1264475 w 1264475"/>
                <a:gd name="connsiteY4" fmla="*/ 439117 h 439117"/>
                <a:gd name="connsiteX5" fmla="*/ 1264475 w 1264475"/>
                <a:gd name="connsiteY5" fmla="*/ 369544 h 43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475" h="439117">
                  <a:moveTo>
                    <a:pt x="1264475" y="369544"/>
                  </a:moveTo>
                  <a:cubicBezTo>
                    <a:pt x="1145206" y="296657"/>
                    <a:pt x="759236" y="21674"/>
                    <a:pt x="548858" y="1796"/>
                  </a:cubicBezTo>
                  <a:cubicBezTo>
                    <a:pt x="338480" y="-18082"/>
                    <a:pt x="38649" y="131004"/>
                    <a:pt x="2206" y="250274"/>
                  </a:cubicBezTo>
                  <a:cubicBezTo>
                    <a:pt x="-34237" y="369544"/>
                    <a:pt x="389832" y="425865"/>
                    <a:pt x="608493" y="429178"/>
                  </a:cubicBezTo>
                  <a:lnTo>
                    <a:pt x="1264475" y="439117"/>
                  </a:lnTo>
                  <a:lnTo>
                    <a:pt x="1264475" y="369544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17433C-DC36-4E0B-B399-2820CBAAD370}"/>
                </a:ext>
              </a:extLst>
            </p:cNvPr>
            <p:cNvSpPr/>
            <p:nvPr/>
          </p:nvSpPr>
          <p:spPr>
            <a:xfrm rot="16200000">
              <a:off x="6479117" y="3808471"/>
              <a:ext cx="304465" cy="71266"/>
            </a:xfrm>
            <a:custGeom>
              <a:avLst/>
              <a:gdLst>
                <a:gd name="connsiteX0" fmla="*/ 1262269 w 1262269"/>
                <a:gd name="connsiteY0" fmla="*/ 367748 h 437321"/>
                <a:gd name="connsiteX1" fmla="*/ 546652 w 1262269"/>
                <a:gd name="connsiteY1" fmla="*/ 0 h 437321"/>
                <a:gd name="connsiteX2" fmla="*/ 0 w 1262269"/>
                <a:gd name="connsiteY2" fmla="*/ 248478 h 437321"/>
                <a:gd name="connsiteX3" fmla="*/ 606287 w 1262269"/>
                <a:gd name="connsiteY3" fmla="*/ 427382 h 437321"/>
                <a:gd name="connsiteX4" fmla="*/ 1262269 w 1262269"/>
                <a:gd name="connsiteY4" fmla="*/ 437321 h 437321"/>
                <a:gd name="connsiteX5" fmla="*/ 1262269 w 1262269"/>
                <a:gd name="connsiteY5" fmla="*/ 367748 h 437321"/>
                <a:gd name="connsiteX0" fmla="*/ 1262478 w 1262478"/>
                <a:gd name="connsiteY0" fmla="*/ 369148 h 438721"/>
                <a:gd name="connsiteX1" fmla="*/ 546861 w 1262478"/>
                <a:gd name="connsiteY1" fmla="*/ 1400 h 438721"/>
                <a:gd name="connsiteX2" fmla="*/ 209 w 1262478"/>
                <a:gd name="connsiteY2" fmla="*/ 249878 h 438721"/>
                <a:gd name="connsiteX3" fmla="*/ 606496 w 1262478"/>
                <a:gd name="connsiteY3" fmla="*/ 428782 h 438721"/>
                <a:gd name="connsiteX4" fmla="*/ 1262478 w 1262478"/>
                <a:gd name="connsiteY4" fmla="*/ 438721 h 438721"/>
                <a:gd name="connsiteX5" fmla="*/ 1262478 w 1262478"/>
                <a:gd name="connsiteY5" fmla="*/ 369148 h 438721"/>
                <a:gd name="connsiteX0" fmla="*/ 1306857 w 1306857"/>
                <a:gd name="connsiteY0" fmla="*/ 369078 h 438651"/>
                <a:gd name="connsiteX1" fmla="*/ 591240 w 1306857"/>
                <a:gd name="connsiteY1" fmla="*/ 1330 h 438651"/>
                <a:gd name="connsiteX2" fmla="*/ 44588 w 1306857"/>
                <a:gd name="connsiteY2" fmla="*/ 249808 h 438651"/>
                <a:gd name="connsiteX3" fmla="*/ 650875 w 1306857"/>
                <a:gd name="connsiteY3" fmla="*/ 428712 h 438651"/>
                <a:gd name="connsiteX4" fmla="*/ 1306857 w 1306857"/>
                <a:gd name="connsiteY4" fmla="*/ 438651 h 438651"/>
                <a:gd name="connsiteX5" fmla="*/ 1306857 w 1306857"/>
                <a:gd name="connsiteY5" fmla="*/ 369078 h 438651"/>
                <a:gd name="connsiteX0" fmla="*/ 1264399 w 1264399"/>
                <a:gd name="connsiteY0" fmla="*/ 369544 h 439117"/>
                <a:gd name="connsiteX1" fmla="*/ 548782 w 1264399"/>
                <a:gd name="connsiteY1" fmla="*/ 1796 h 439117"/>
                <a:gd name="connsiteX2" fmla="*/ 2130 w 1264399"/>
                <a:gd name="connsiteY2" fmla="*/ 250274 h 439117"/>
                <a:gd name="connsiteX3" fmla="*/ 608417 w 1264399"/>
                <a:gd name="connsiteY3" fmla="*/ 429178 h 439117"/>
                <a:gd name="connsiteX4" fmla="*/ 1264399 w 1264399"/>
                <a:gd name="connsiteY4" fmla="*/ 439117 h 439117"/>
                <a:gd name="connsiteX5" fmla="*/ 1264399 w 1264399"/>
                <a:gd name="connsiteY5" fmla="*/ 369544 h 439117"/>
                <a:gd name="connsiteX0" fmla="*/ 1264475 w 1264475"/>
                <a:gd name="connsiteY0" fmla="*/ 369544 h 439117"/>
                <a:gd name="connsiteX1" fmla="*/ 548858 w 1264475"/>
                <a:gd name="connsiteY1" fmla="*/ 1796 h 439117"/>
                <a:gd name="connsiteX2" fmla="*/ 2206 w 1264475"/>
                <a:gd name="connsiteY2" fmla="*/ 250274 h 439117"/>
                <a:gd name="connsiteX3" fmla="*/ 608493 w 1264475"/>
                <a:gd name="connsiteY3" fmla="*/ 429178 h 439117"/>
                <a:gd name="connsiteX4" fmla="*/ 1264475 w 1264475"/>
                <a:gd name="connsiteY4" fmla="*/ 439117 h 439117"/>
                <a:gd name="connsiteX5" fmla="*/ 1264475 w 1264475"/>
                <a:gd name="connsiteY5" fmla="*/ 369544 h 43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475" h="439117">
                  <a:moveTo>
                    <a:pt x="1264475" y="369544"/>
                  </a:moveTo>
                  <a:cubicBezTo>
                    <a:pt x="1145206" y="296657"/>
                    <a:pt x="759236" y="21674"/>
                    <a:pt x="548858" y="1796"/>
                  </a:cubicBezTo>
                  <a:cubicBezTo>
                    <a:pt x="338480" y="-18082"/>
                    <a:pt x="38649" y="131004"/>
                    <a:pt x="2206" y="250274"/>
                  </a:cubicBezTo>
                  <a:cubicBezTo>
                    <a:pt x="-34237" y="369544"/>
                    <a:pt x="389832" y="425865"/>
                    <a:pt x="608493" y="429178"/>
                  </a:cubicBezTo>
                  <a:lnTo>
                    <a:pt x="1264475" y="439117"/>
                  </a:lnTo>
                  <a:lnTo>
                    <a:pt x="1264475" y="369544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612B9FE0-BD0C-45DD-967D-C8606A01E3D0}"/>
              </a:ext>
            </a:extLst>
          </p:cNvPr>
          <p:cNvSpPr/>
          <p:nvPr/>
        </p:nvSpPr>
        <p:spPr>
          <a:xfrm>
            <a:off x="4210836" y="3472145"/>
            <a:ext cx="1188720" cy="4572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06BD7797-95F5-490B-B092-86172E2FC1FD}"/>
              </a:ext>
            </a:extLst>
          </p:cNvPr>
          <p:cNvSpPr/>
          <p:nvPr/>
        </p:nvSpPr>
        <p:spPr>
          <a:xfrm>
            <a:off x="5063677" y="3618582"/>
            <a:ext cx="2807788" cy="905045"/>
          </a:xfrm>
          <a:custGeom>
            <a:avLst/>
            <a:gdLst>
              <a:gd name="connsiteX0" fmla="*/ 1570383 w 1570383"/>
              <a:gd name="connsiteY0" fmla="*/ 437322 h 437322"/>
              <a:gd name="connsiteX1" fmla="*/ 695739 w 1570383"/>
              <a:gd name="connsiteY1" fmla="*/ 228600 h 437322"/>
              <a:gd name="connsiteX2" fmla="*/ 0 w 1570383"/>
              <a:gd name="connsiteY2" fmla="*/ 0 h 437322"/>
              <a:gd name="connsiteX0" fmla="*/ 1570383 w 1570438"/>
              <a:gd name="connsiteY0" fmla="*/ 437322 h 437322"/>
              <a:gd name="connsiteX1" fmla="*/ 695739 w 1570438"/>
              <a:gd name="connsiteY1" fmla="*/ 228600 h 437322"/>
              <a:gd name="connsiteX2" fmla="*/ 0 w 1570438"/>
              <a:gd name="connsiteY2" fmla="*/ 0 h 437322"/>
              <a:gd name="connsiteX0" fmla="*/ 1570383 w 1570438"/>
              <a:gd name="connsiteY0" fmla="*/ 437322 h 437322"/>
              <a:gd name="connsiteX1" fmla="*/ 695739 w 1570438"/>
              <a:gd name="connsiteY1" fmla="*/ 228600 h 437322"/>
              <a:gd name="connsiteX2" fmla="*/ 0 w 1570438"/>
              <a:gd name="connsiteY2" fmla="*/ 0 h 437322"/>
              <a:gd name="connsiteX0" fmla="*/ 1570383 w 1570383"/>
              <a:gd name="connsiteY0" fmla="*/ 437322 h 437322"/>
              <a:gd name="connsiteX1" fmla="*/ 0 w 1570383"/>
              <a:gd name="connsiteY1" fmla="*/ 0 h 437322"/>
              <a:gd name="connsiteX0" fmla="*/ 1570383 w 1570390"/>
              <a:gd name="connsiteY0" fmla="*/ 437322 h 437322"/>
              <a:gd name="connsiteX1" fmla="*/ 0 w 1570390"/>
              <a:gd name="connsiteY1" fmla="*/ 0 h 437322"/>
              <a:gd name="connsiteX0" fmla="*/ 1570383 w 1570390"/>
              <a:gd name="connsiteY0" fmla="*/ 437322 h 437322"/>
              <a:gd name="connsiteX1" fmla="*/ 0 w 1570390"/>
              <a:gd name="connsiteY1" fmla="*/ 0 h 437322"/>
              <a:gd name="connsiteX0" fmla="*/ 1570383 w 1570757"/>
              <a:gd name="connsiteY0" fmla="*/ 437322 h 437322"/>
              <a:gd name="connsiteX1" fmla="*/ 0 w 1570757"/>
              <a:gd name="connsiteY1" fmla="*/ 0 h 437322"/>
              <a:gd name="connsiteX0" fmla="*/ 1570383 w 1570803"/>
              <a:gd name="connsiteY0" fmla="*/ 489677 h 489677"/>
              <a:gd name="connsiteX1" fmla="*/ 0 w 1570803"/>
              <a:gd name="connsiteY1" fmla="*/ 52355 h 489677"/>
              <a:gd name="connsiteX0" fmla="*/ 1570383 w 1570383"/>
              <a:gd name="connsiteY0" fmla="*/ 437322 h 437322"/>
              <a:gd name="connsiteX1" fmla="*/ 0 w 1570383"/>
              <a:gd name="connsiteY1" fmla="*/ 0 h 437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0383" h="437322">
                <a:moveTo>
                  <a:pt x="1570383" y="437322"/>
                </a:moveTo>
                <a:cubicBezTo>
                  <a:pt x="1364941" y="-39063"/>
                  <a:pt x="652670" y="453887"/>
                  <a:pt x="0" y="0"/>
                </a:cubicBezTo>
              </a:path>
            </a:pathLst>
          </a:cu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E413ED3-347A-4554-A18E-3BD6EF99621D}"/>
              </a:ext>
            </a:extLst>
          </p:cNvPr>
          <p:cNvGrpSpPr/>
          <p:nvPr/>
        </p:nvGrpSpPr>
        <p:grpSpPr>
          <a:xfrm>
            <a:off x="4305657" y="3281299"/>
            <a:ext cx="79424" cy="445279"/>
            <a:chOff x="6595717" y="3396172"/>
            <a:chExt cx="107051" cy="600164"/>
          </a:xfrm>
          <a:solidFill>
            <a:schemeClr val="bg1">
              <a:lumMod val="50000"/>
            </a:schemeClr>
          </a:solidFill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B0FC893-9A2F-40BF-8334-4200F6A8CEC2}"/>
                </a:ext>
              </a:extLst>
            </p:cNvPr>
            <p:cNvSpPr/>
            <p:nvPr/>
          </p:nvSpPr>
          <p:spPr>
            <a:xfrm rot="5400000">
              <a:off x="6514902" y="3512772"/>
              <a:ext cx="304465" cy="71266"/>
            </a:xfrm>
            <a:custGeom>
              <a:avLst/>
              <a:gdLst>
                <a:gd name="connsiteX0" fmla="*/ 1262269 w 1262269"/>
                <a:gd name="connsiteY0" fmla="*/ 367748 h 437321"/>
                <a:gd name="connsiteX1" fmla="*/ 546652 w 1262269"/>
                <a:gd name="connsiteY1" fmla="*/ 0 h 437321"/>
                <a:gd name="connsiteX2" fmla="*/ 0 w 1262269"/>
                <a:gd name="connsiteY2" fmla="*/ 248478 h 437321"/>
                <a:gd name="connsiteX3" fmla="*/ 606287 w 1262269"/>
                <a:gd name="connsiteY3" fmla="*/ 427382 h 437321"/>
                <a:gd name="connsiteX4" fmla="*/ 1262269 w 1262269"/>
                <a:gd name="connsiteY4" fmla="*/ 437321 h 437321"/>
                <a:gd name="connsiteX5" fmla="*/ 1262269 w 1262269"/>
                <a:gd name="connsiteY5" fmla="*/ 367748 h 437321"/>
                <a:gd name="connsiteX0" fmla="*/ 1262478 w 1262478"/>
                <a:gd name="connsiteY0" fmla="*/ 369148 h 438721"/>
                <a:gd name="connsiteX1" fmla="*/ 546861 w 1262478"/>
                <a:gd name="connsiteY1" fmla="*/ 1400 h 438721"/>
                <a:gd name="connsiteX2" fmla="*/ 209 w 1262478"/>
                <a:gd name="connsiteY2" fmla="*/ 249878 h 438721"/>
                <a:gd name="connsiteX3" fmla="*/ 606496 w 1262478"/>
                <a:gd name="connsiteY3" fmla="*/ 428782 h 438721"/>
                <a:gd name="connsiteX4" fmla="*/ 1262478 w 1262478"/>
                <a:gd name="connsiteY4" fmla="*/ 438721 h 438721"/>
                <a:gd name="connsiteX5" fmla="*/ 1262478 w 1262478"/>
                <a:gd name="connsiteY5" fmla="*/ 369148 h 438721"/>
                <a:gd name="connsiteX0" fmla="*/ 1306857 w 1306857"/>
                <a:gd name="connsiteY0" fmla="*/ 369078 h 438651"/>
                <a:gd name="connsiteX1" fmla="*/ 591240 w 1306857"/>
                <a:gd name="connsiteY1" fmla="*/ 1330 h 438651"/>
                <a:gd name="connsiteX2" fmla="*/ 44588 w 1306857"/>
                <a:gd name="connsiteY2" fmla="*/ 249808 h 438651"/>
                <a:gd name="connsiteX3" fmla="*/ 650875 w 1306857"/>
                <a:gd name="connsiteY3" fmla="*/ 428712 h 438651"/>
                <a:gd name="connsiteX4" fmla="*/ 1306857 w 1306857"/>
                <a:gd name="connsiteY4" fmla="*/ 438651 h 438651"/>
                <a:gd name="connsiteX5" fmla="*/ 1306857 w 1306857"/>
                <a:gd name="connsiteY5" fmla="*/ 369078 h 438651"/>
                <a:gd name="connsiteX0" fmla="*/ 1264399 w 1264399"/>
                <a:gd name="connsiteY0" fmla="*/ 369544 h 439117"/>
                <a:gd name="connsiteX1" fmla="*/ 548782 w 1264399"/>
                <a:gd name="connsiteY1" fmla="*/ 1796 h 439117"/>
                <a:gd name="connsiteX2" fmla="*/ 2130 w 1264399"/>
                <a:gd name="connsiteY2" fmla="*/ 250274 h 439117"/>
                <a:gd name="connsiteX3" fmla="*/ 608417 w 1264399"/>
                <a:gd name="connsiteY3" fmla="*/ 429178 h 439117"/>
                <a:gd name="connsiteX4" fmla="*/ 1264399 w 1264399"/>
                <a:gd name="connsiteY4" fmla="*/ 439117 h 439117"/>
                <a:gd name="connsiteX5" fmla="*/ 1264399 w 1264399"/>
                <a:gd name="connsiteY5" fmla="*/ 369544 h 439117"/>
                <a:gd name="connsiteX0" fmla="*/ 1264475 w 1264475"/>
                <a:gd name="connsiteY0" fmla="*/ 369544 h 439117"/>
                <a:gd name="connsiteX1" fmla="*/ 548858 w 1264475"/>
                <a:gd name="connsiteY1" fmla="*/ 1796 h 439117"/>
                <a:gd name="connsiteX2" fmla="*/ 2206 w 1264475"/>
                <a:gd name="connsiteY2" fmla="*/ 250274 h 439117"/>
                <a:gd name="connsiteX3" fmla="*/ 608493 w 1264475"/>
                <a:gd name="connsiteY3" fmla="*/ 429178 h 439117"/>
                <a:gd name="connsiteX4" fmla="*/ 1264475 w 1264475"/>
                <a:gd name="connsiteY4" fmla="*/ 439117 h 439117"/>
                <a:gd name="connsiteX5" fmla="*/ 1264475 w 1264475"/>
                <a:gd name="connsiteY5" fmla="*/ 369544 h 43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475" h="439117">
                  <a:moveTo>
                    <a:pt x="1264475" y="369544"/>
                  </a:moveTo>
                  <a:cubicBezTo>
                    <a:pt x="1145206" y="296657"/>
                    <a:pt x="759236" y="21674"/>
                    <a:pt x="548858" y="1796"/>
                  </a:cubicBezTo>
                  <a:cubicBezTo>
                    <a:pt x="338480" y="-18082"/>
                    <a:pt x="38649" y="131004"/>
                    <a:pt x="2206" y="250274"/>
                  </a:cubicBezTo>
                  <a:cubicBezTo>
                    <a:pt x="-34237" y="369544"/>
                    <a:pt x="389832" y="425865"/>
                    <a:pt x="608493" y="429178"/>
                  </a:cubicBezTo>
                  <a:lnTo>
                    <a:pt x="1264475" y="439117"/>
                  </a:lnTo>
                  <a:lnTo>
                    <a:pt x="1264475" y="369544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D953DDD-C3D7-41DC-8CCA-11814BEDAEBA}"/>
                </a:ext>
              </a:extLst>
            </p:cNvPr>
            <p:cNvSpPr/>
            <p:nvPr/>
          </p:nvSpPr>
          <p:spPr>
            <a:xfrm rot="16200000">
              <a:off x="6479117" y="3808471"/>
              <a:ext cx="304465" cy="71266"/>
            </a:xfrm>
            <a:custGeom>
              <a:avLst/>
              <a:gdLst>
                <a:gd name="connsiteX0" fmla="*/ 1262269 w 1262269"/>
                <a:gd name="connsiteY0" fmla="*/ 367748 h 437321"/>
                <a:gd name="connsiteX1" fmla="*/ 546652 w 1262269"/>
                <a:gd name="connsiteY1" fmla="*/ 0 h 437321"/>
                <a:gd name="connsiteX2" fmla="*/ 0 w 1262269"/>
                <a:gd name="connsiteY2" fmla="*/ 248478 h 437321"/>
                <a:gd name="connsiteX3" fmla="*/ 606287 w 1262269"/>
                <a:gd name="connsiteY3" fmla="*/ 427382 h 437321"/>
                <a:gd name="connsiteX4" fmla="*/ 1262269 w 1262269"/>
                <a:gd name="connsiteY4" fmla="*/ 437321 h 437321"/>
                <a:gd name="connsiteX5" fmla="*/ 1262269 w 1262269"/>
                <a:gd name="connsiteY5" fmla="*/ 367748 h 437321"/>
                <a:gd name="connsiteX0" fmla="*/ 1262478 w 1262478"/>
                <a:gd name="connsiteY0" fmla="*/ 369148 h 438721"/>
                <a:gd name="connsiteX1" fmla="*/ 546861 w 1262478"/>
                <a:gd name="connsiteY1" fmla="*/ 1400 h 438721"/>
                <a:gd name="connsiteX2" fmla="*/ 209 w 1262478"/>
                <a:gd name="connsiteY2" fmla="*/ 249878 h 438721"/>
                <a:gd name="connsiteX3" fmla="*/ 606496 w 1262478"/>
                <a:gd name="connsiteY3" fmla="*/ 428782 h 438721"/>
                <a:gd name="connsiteX4" fmla="*/ 1262478 w 1262478"/>
                <a:gd name="connsiteY4" fmla="*/ 438721 h 438721"/>
                <a:gd name="connsiteX5" fmla="*/ 1262478 w 1262478"/>
                <a:gd name="connsiteY5" fmla="*/ 369148 h 438721"/>
                <a:gd name="connsiteX0" fmla="*/ 1306857 w 1306857"/>
                <a:gd name="connsiteY0" fmla="*/ 369078 h 438651"/>
                <a:gd name="connsiteX1" fmla="*/ 591240 w 1306857"/>
                <a:gd name="connsiteY1" fmla="*/ 1330 h 438651"/>
                <a:gd name="connsiteX2" fmla="*/ 44588 w 1306857"/>
                <a:gd name="connsiteY2" fmla="*/ 249808 h 438651"/>
                <a:gd name="connsiteX3" fmla="*/ 650875 w 1306857"/>
                <a:gd name="connsiteY3" fmla="*/ 428712 h 438651"/>
                <a:gd name="connsiteX4" fmla="*/ 1306857 w 1306857"/>
                <a:gd name="connsiteY4" fmla="*/ 438651 h 438651"/>
                <a:gd name="connsiteX5" fmla="*/ 1306857 w 1306857"/>
                <a:gd name="connsiteY5" fmla="*/ 369078 h 438651"/>
                <a:gd name="connsiteX0" fmla="*/ 1264399 w 1264399"/>
                <a:gd name="connsiteY0" fmla="*/ 369544 h 439117"/>
                <a:gd name="connsiteX1" fmla="*/ 548782 w 1264399"/>
                <a:gd name="connsiteY1" fmla="*/ 1796 h 439117"/>
                <a:gd name="connsiteX2" fmla="*/ 2130 w 1264399"/>
                <a:gd name="connsiteY2" fmla="*/ 250274 h 439117"/>
                <a:gd name="connsiteX3" fmla="*/ 608417 w 1264399"/>
                <a:gd name="connsiteY3" fmla="*/ 429178 h 439117"/>
                <a:gd name="connsiteX4" fmla="*/ 1264399 w 1264399"/>
                <a:gd name="connsiteY4" fmla="*/ 439117 h 439117"/>
                <a:gd name="connsiteX5" fmla="*/ 1264399 w 1264399"/>
                <a:gd name="connsiteY5" fmla="*/ 369544 h 439117"/>
                <a:gd name="connsiteX0" fmla="*/ 1264475 w 1264475"/>
                <a:gd name="connsiteY0" fmla="*/ 369544 h 439117"/>
                <a:gd name="connsiteX1" fmla="*/ 548858 w 1264475"/>
                <a:gd name="connsiteY1" fmla="*/ 1796 h 439117"/>
                <a:gd name="connsiteX2" fmla="*/ 2206 w 1264475"/>
                <a:gd name="connsiteY2" fmla="*/ 250274 h 439117"/>
                <a:gd name="connsiteX3" fmla="*/ 608493 w 1264475"/>
                <a:gd name="connsiteY3" fmla="*/ 429178 h 439117"/>
                <a:gd name="connsiteX4" fmla="*/ 1264475 w 1264475"/>
                <a:gd name="connsiteY4" fmla="*/ 439117 h 439117"/>
                <a:gd name="connsiteX5" fmla="*/ 1264475 w 1264475"/>
                <a:gd name="connsiteY5" fmla="*/ 369544 h 43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475" h="439117">
                  <a:moveTo>
                    <a:pt x="1264475" y="369544"/>
                  </a:moveTo>
                  <a:cubicBezTo>
                    <a:pt x="1145206" y="296657"/>
                    <a:pt x="759236" y="21674"/>
                    <a:pt x="548858" y="1796"/>
                  </a:cubicBezTo>
                  <a:cubicBezTo>
                    <a:pt x="338480" y="-18082"/>
                    <a:pt x="38649" y="131004"/>
                    <a:pt x="2206" y="250274"/>
                  </a:cubicBezTo>
                  <a:cubicBezTo>
                    <a:pt x="-34237" y="369544"/>
                    <a:pt x="389832" y="425865"/>
                    <a:pt x="608493" y="429178"/>
                  </a:cubicBezTo>
                  <a:lnTo>
                    <a:pt x="1264475" y="439117"/>
                  </a:lnTo>
                  <a:lnTo>
                    <a:pt x="1264475" y="369544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1A4F154-775D-4472-A7E7-39D6C61E34A8}"/>
              </a:ext>
            </a:extLst>
          </p:cNvPr>
          <p:cNvGrpSpPr/>
          <p:nvPr/>
        </p:nvGrpSpPr>
        <p:grpSpPr>
          <a:xfrm>
            <a:off x="4434623" y="3281300"/>
            <a:ext cx="934015" cy="445280"/>
            <a:chOff x="6595717" y="3396172"/>
            <a:chExt cx="1258905" cy="600165"/>
          </a:xfrm>
          <a:solidFill>
            <a:schemeClr val="bg1">
              <a:lumMod val="50000"/>
            </a:schemeClr>
          </a:solidFill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2417B83-1EEB-4556-A10E-E360432D6B67}"/>
                </a:ext>
              </a:extLst>
            </p:cNvPr>
            <p:cNvSpPr/>
            <p:nvPr/>
          </p:nvSpPr>
          <p:spPr>
            <a:xfrm rot="5400000">
              <a:off x="6514902" y="3512772"/>
              <a:ext cx="304465" cy="71266"/>
            </a:xfrm>
            <a:custGeom>
              <a:avLst/>
              <a:gdLst>
                <a:gd name="connsiteX0" fmla="*/ 1262269 w 1262269"/>
                <a:gd name="connsiteY0" fmla="*/ 367748 h 437321"/>
                <a:gd name="connsiteX1" fmla="*/ 546652 w 1262269"/>
                <a:gd name="connsiteY1" fmla="*/ 0 h 437321"/>
                <a:gd name="connsiteX2" fmla="*/ 0 w 1262269"/>
                <a:gd name="connsiteY2" fmla="*/ 248478 h 437321"/>
                <a:gd name="connsiteX3" fmla="*/ 606287 w 1262269"/>
                <a:gd name="connsiteY3" fmla="*/ 427382 h 437321"/>
                <a:gd name="connsiteX4" fmla="*/ 1262269 w 1262269"/>
                <a:gd name="connsiteY4" fmla="*/ 437321 h 437321"/>
                <a:gd name="connsiteX5" fmla="*/ 1262269 w 1262269"/>
                <a:gd name="connsiteY5" fmla="*/ 367748 h 437321"/>
                <a:gd name="connsiteX0" fmla="*/ 1262478 w 1262478"/>
                <a:gd name="connsiteY0" fmla="*/ 369148 h 438721"/>
                <a:gd name="connsiteX1" fmla="*/ 546861 w 1262478"/>
                <a:gd name="connsiteY1" fmla="*/ 1400 h 438721"/>
                <a:gd name="connsiteX2" fmla="*/ 209 w 1262478"/>
                <a:gd name="connsiteY2" fmla="*/ 249878 h 438721"/>
                <a:gd name="connsiteX3" fmla="*/ 606496 w 1262478"/>
                <a:gd name="connsiteY3" fmla="*/ 428782 h 438721"/>
                <a:gd name="connsiteX4" fmla="*/ 1262478 w 1262478"/>
                <a:gd name="connsiteY4" fmla="*/ 438721 h 438721"/>
                <a:gd name="connsiteX5" fmla="*/ 1262478 w 1262478"/>
                <a:gd name="connsiteY5" fmla="*/ 369148 h 438721"/>
                <a:gd name="connsiteX0" fmla="*/ 1306857 w 1306857"/>
                <a:gd name="connsiteY0" fmla="*/ 369078 h 438651"/>
                <a:gd name="connsiteX1" fmla="*/ 591240 w 1306857"/>
                <a:gd name="connsiteY1" fmla="*/ 1330 h 438651"/>
                <a:gd name="connsiteX2" fmla="*/ 44588 w 1306857"/>
                <a:gd name="connsiteY2" fmla="*/ 249808 h 438651"/>
                <a:gd name="connsiteX3" fmla="*/ 650875 w 1306857"/>
                <a:gd name="connsiteY3" fmla="*/ 428712 h 438651"/>
                <a:gd name="connsiteX4" fmla="*/ 1306857 w 1306857"/>
                <a:gd name="connsiteY4" fmla="*/ 438651 h 438651"/>
                <a:gd name="connsiteX5" fmla="*/ 1306857 w 1306857"/>
                <a:gd name="connsiteY5" fmla="*/ 369078 h 438651"/>
                <a:gd name="connsiteX0" fmla="*/ 1264399 w 1264399"/>
                <a:gd name="connsiteY0" fmla="*/ 369544 h 439117"/>
                <a:gd name="connsiteX1" fmla="*/ 548782 w 1264399"/>
                <a:gd name="connsiteY1" fmla="*/ 1796 h 439117"/>
                <a:gd name="connsiteX2" fmla="*/ 2130 w 1264399"/>
                <a:gd name="connsiteY2" fmla="*/ 250274 h 439117"/>
                <a:gd name="connsiteX3" fmla="*/ 608417 w 1264399"/>
                <a:gd name="connsiteY3" fmla="*/ 429178 h 439117"/>
                <a:gd name="connsiteX4" fmla="*/ 1264399 w 1264399"/>
                <a:gd name="connsiteY4" fmla="*/ 439117 h 439117"/>
                <a:gd name="connsiteX5" fmla="*/ 1264399 w 1264399"/>
                <a:gd name="connsiteY5" fmla="*/ 369544 h 439117"/>
                <a:gd name="connsiteX0" fmla="*/ 1264475 w 1264475"/>
                <a:gd name="connsiteY0" fmla="*/ 369544 h 439117"/>
                <a:gd name="connsiteX1" fmla="*/ 548858 w 1264475"/>
                <a:gd name="connsiteY1" fmla="*/ 1796 h 439117"/>
                <a:gd name="connsiteX2" fmla="*/ 2206 w 1264475"/>
                <a:gd name="connsiteY2" fmla="*/ 250274 h 439117"/>
                <a:gd name="connsiteX3" fmla="*/ 608493 w 1264475"/>
                <a:gd name="connsiteY3" fmla="*/ 429178 h 439117"/>
                <a:gd name="connsiteX4" fmla="*/ 1264475 w 1264475"/>
                <a:gd name="connsiteY4" fmla="*/ 439117 h 439117"/>
                <a:gd name="connsiteX5" fmla="*/ 1264475 w 1264475"/>
                <a:gd name="connsiteY5" fmla="*/ 369544 h 43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475" h="439117">
                  <a:moveTo>
                    <a:pt x="1264475" y="369544"/>
                  </a:moveTo>
                  <a:cubicBezTo>
                    <a:pt x="1145206" y="296657"/>
                    <a:pt x="759236" y="21674"/>
                    <a:pt x="548858" y="1796"/>
                  </a:cubicBezTo>
                  <a:cubicBezTo>
                    <a:pt x="338480" y="-18082"/>
                    <a:pt x="38649" y="131004"/>
                    <a:pt x="2206" y="250274"/>
                  </a:cubicBezTo>
                  <a:cubicBezTo>
                    <a:pt x="-34237" y="369544"/>
                    <a:pt x="389832" y="425865"/>
                    <a:pt x="608493" y="429178"/>
                  </a:cubicBezTo>
                  <a:lnTo>
                    <a:pt x="1264475" y="439117"/>
                  </a:lnTo>
                  <a:lnTo>
                    <a:pt x="1264475" y="369544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FA2CD8E-2C6D-49CD-823F-8D0CAFA09939}"/>
                </a:ext>
              </a:extLst>
            </p:cNvPr>
            <p:cNvSpPr/>
            <p:nvPr/>
          </p:nvSpPr>
          <p:spPr>
            <a:xfrm rot="16200000">
              <a:off x="6479117" y="3808471"/>
              <a:ext cx="304465" cy="71266"/>
            </a:xfrm>
            <a:custGeom>
              <a:avLst/>
              <a:gdLst>
                <a:gd name="connsiteX0" fmla="*/ 1262269 w 1262269"/>
                <a:gd name="connsiteY0" fmla="*/ 367748 h 437321"/>
                <a:gd name="connsiteX1" fmla="*/ 546652 w 1262269"/>
                <a:gd name="connsiteY1" fmla="*/ 0 h 437321"/>
                <a:gd name="connsiteX2" fmla="*/ 0 w 1262269"/>
                <a:gd name="connsiteY2" fmla="*/ 248478 h 437321"/>
                <a:gd name="connsiteX3" fmla="*/ 606287 w 1262269"/>
                <a:gd name="connsiteY3" fmla="*/ 427382 h 437321"/>
                <a:gd name="connsiteX4" fmla="*/ 1262269 w 1262269"/>
                <a:gd name="connsiteY4" fmla="*/ 437321 h 437321"/>
                <a:gd name="connsiteX5" fmla="*/ 1262269 w 1262269"/>
                <a:gd name="connsiteY5" fmla="*/ 367748 h 437321"/>
                <a:gd name="connsiteX0" fmla="*/ 1262478 w 1262478"/>
                <a:gd name="connsiteY0" fmla="*/ 369148 h 438721"/>
                <a:gd name="connsiteX1" fmla="*/ 546861 w 1262478"/>
                <a:gd name="connsiteY1" fmla="*/ 1400 h 438721"/>
                <a:gd name="connsiteX2" fmla="*/ 209 w 1262478"/>
                <a:gd name="connsiteY2" fmla="*/ 249878 h 438721"/>
                <a:gd name="connsiteX3" fmla="*/ 606496 w 1262478"/>
                <a:gd name="connsiteY3" fmla="*/ 428782 h 438721"/>
                <a:gd name="connsiteX4" fmla="*/ 1262478 w 1262478"/>
                <a:gd name="connsiteY4" fmla="*/ 438721 h 438721"/>
                <a:gd name="connsiteX5" fmla="*/ 1262478 w 1262478"/>
                <a:gd name="connsiteY5" fmla="*/ 369148 h 438721"/>
                <a:gd name="connsiteX0" fmla="*/ 1306857 w 1306857"/>
                <a:gd name="connsiteY0" fmla="*/ 369078 h 438651"/>
                <a:gd name="connsiteX1" fmla="*/ 591240 w 1306857"/>
                <a:gd name="connsiteY1" fmla="*/ 1330 h 438651"/>
                <a:gd name="connsiteX2" fmla="*/ 44588 w 1306857"/>
                <a:gd name="connsiteY2" fmla="*/ 249808 h 438651"/>
                <a:gd name="connsiteX3" fmla="*/ 650875 w 1306857"/>
                <a:gd name="connsiteY3" fmla="*/ 428712 h 438651"/>
                <a:gd name="connsiteX4" fmla="*/ 1306857 w 1306857"/>
                <a:gd name="connsiteY4" fmla="*/ 438651 h 438651"/>
                <a:gd name="connsiteX5" fmla="*/ 1306857 w 1306857"/>
                <a:gd name="connsiteY5" fmla="*/ 369078 h 438651"/>
                <a:gd name="connsiteX0" fmla="*/ 1264399 w 1264399"/>
                <a:gd name="connsiteY0" fmla="*/ 369544 h 439117"/>
                <a:gd name="connsiteX1" fmla="*/ 548782 w 1264399"/>
                <a:gd name="connsiteY1" fmla="*/ 1796 h 439117"/>
                <a:gd name="connsiteX2" fmla="*/ 2130 w 1264399"/>
                <a:gd name="connsiteY2" fmla="*/ 250274 h 439117"/>
                <a:gd name="connsiteX3" fmla="*/ 608417 w 1264399"/>
                <a:gd name="connsiteY3" fmla="*/ 429178 h 439117"/>
                <a:gd name="connsiteX4" fmla="*/ 1264399 w 1264399"/>
                <a:gd name="connsiteY4" fmla="*/ 439117 h 439117"/>
                <a:gd name="connsiteX5" fmla="*/ 1264399 w 1264399"/>
                <a:gd name="connsiteY5" fmla="*/ 369544 h 439117"/>
                <a:gd name="connsiteX0" fmla="*/ 1264475 w 1264475"/>
                <a:gd name="connsiteY0" fmla="*/ 369544 h 439117"/>
                <a:gd name="connsiteX1" fmla="*/ 548858 w 1264475"/>
                <a:gd name="connsiteY1" fmla="*/ 1796 h 439117"/>
                <a:gd name="connsiteX2" fmla="*/ 2206 w 1264475"/>
                <a:gd name="connsiteY2" fmla="*/ 250274 h 439117"/>
                <a:gd name="connsiteX3" fmla="*/ 608493 w 1264475"/>
                <a:gd name="connsiteY3" fmla="*/ 429178 h 439117"/>
                <a:gd name="connsiteX4" fmla="*/ 1264475 w 1264475"/>
                <a:gd name="connsiteY4" fmla="*/ 439117 h 439117"/>
                <a:gd name="connsiteX5" fmla="*/ 1264475 w 1264475"/>
                <a:gd name="connsiteY5" fmla="*/ 369544 h 43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475" h="439117">
                  <a:moveTo>
                    <a:pt x="1264475" y="369544"/>
                  </a:moveTo>
                  <a:cubicBezTo>
                    <a:pt x="1145206" y="296657"/>
                    <a:pt x="759236" y="21674"/>
                    <a:pt x="548858" y="1796"/>
                  </a:cubicBezTo>
                  <a:cubicBezTo>
                    <a:pt x="338480" y="-18082"/>
                    <a:pt x="38649" y="131004"/>
                    <a:pt x="2206" y="250274"/>
                  </a:cubicBezTo>
                  <a:cubicBezTo>
                    <a:pt x="-34237" y="369544"/>
                    <a:pt x="389832" y="425865"/>
                    <a:pt x="608493" y="429178"/>
                  </a:cubicBezTo>
                  <a:lnTo>
                    <a:pt x="1264475" y="439117"/>
                  </a:lnTo>
                  <a:lnTo>
                    <a:pt x="1264475" y="369544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63423CA-2298-4083-9CEF-9A5426018F65}"/>
                </a:ext>
              </a:extLst>
            </p:cNvPr>
            <p:cNvSpPr/>
            <p:nvPr/>
          </p:nvSpPr>
          <p:spPr>
            <a:xfrm rot="5400000">
              <a:off x="7666757" y="3512772"/>
              <a:ext cx="304464" cy="71266"/>
            </a:xfrm>
            <a:custGeom>
              <a:avLst/>
              <a:gdLst>
                <a:gd name="connsiteX0" fmla="*/ 1262269 w 1262269"/>
                <a:gd name="connsiteY0" fmla="*/ 367748 h 437321"/>
                <a:gd name="connsiteX1" fmla="*/ 546652 w 1262269"/>
                <a:gd name="connsiteY1" fmla="*/ 0 h 437321"/>
                <a:gd name="connsiteX2" fmla="*/ 0 w 1262269"/>
                <a:gd name="connsiteY2" fmla="*/ 248478 h 437321"/>
                <a:gd name="connsiteX3" fmla="*/ 606287 w 1262269"/>
                <a:gd name="connsiteY3" fmla="*/ 427382 h 437321"/>
                <a:gd name="connsiteX4" fmla="*/ 1262269 w 1262269"/>
                <a:gd name="connsiteY4" fmla="*/ 437321 h 437321"/>
                <a:gd name="connsiteX5" fmla="*/ 1262269 w 1262269"/>
                <a:gd name="connsiteY5" fmla="*/ 367748 h 437321"/>
                <a:gd name="connsiteX0" fmla="*/ 1262478 w 1262478"/>
                <a:gd name="connsiteY0" fmla="*/ 369148 h 438721"/>
                <a:gd name="connsiteX1" fmla="*/ 546861 w 1262478"/>
                <a:gd name="connsiteY1" fmla="*/ 1400 h 438721"/>
                <a:gd name="connsiteX2" fmla="*/ 209 w 1262478"/>
                <a:gd name="connsiteY2" fmla="*/ 249878 h 438721"/>
                <a:gd name="connsiteX3" fmla="*/ 606496 w 1262478"/>
                <a:gd name="connsiteY3" fmla="*/ 428782 h 438721"/>
                <a:gd name="connsiteX4" fmla="*/ 1262478 w 1262478"/>
                <a:gd name="connsiteY4" fmla="*/ 438721 h 438721"/>
                <a:gd name="connsiteX5" fmla="*/ 1262478 w 1262478"/>
                <a:gd name="connsiteY5" fmla="*/ 369148 h 438721"/>
                <a:gd name="connsiteX0" fmla="*/ 1306857 w 1306857"/>
                <a:gd name="connsiteY0" fmla="*/ 369078 h 438651"/>
                <a:gd name="connsiteX1" fmla="*/ 591240 w 1306857"/>
                <a:gd name="connsiteY1" fmla="*/ 1330 h 438651"/>
                <a:gd name="connsiteX2" fmla="*/ 44588 w 1306857"/>
                <a:gd name="connsiteY2" fmla="*/ 249808 h 438651"/>
                <a:gd name="connsiteX3" fmla="*/ 650875 w 1306857"/>
                <a:gd name="connsiteY3" fmla="*/ 428712 h 438651"/>
                <a:gd name="connsiteX4" fmla="*/ 1306857 w 1306857"/>
                <a:gd name="connsiteY4" fmla="*/ 438651 h 438651"/>
                <a:gd name="connsiteX5" fmla="*/ 1306857 w 1306857"/>
                <a:gd name="connsiteY5" fmla="*/ 369078 h 438651"/>
                <a:gd name="connsiteX0" fmla="*/ 1264399 w 1264399"/>
                <a:gd name="connsiteY0" fmla="*/ 369544 h 439117"/>
                <a:gd name="connsiteX1" fmla="*/ 548782 w 1264399"/>
                <a:gd name="connsiteY1" fmla="*/ 1796 h 439117"/>
                <a:gd name="connsiteX2" fmla="*/ 2130 w 1264399"/>
                <a:gd name="connsiteY2" fmla="*/ 250274 h 439117"/>
                <a:gd name="connsiteX3" fmla="*/ 608417 w 1264399"/>
                <a:gd name="connsiteY3" fmla="*/ 429178 h 439117"/>
                <a:gd name="connsiteX4" fmla="*/ 1264399 w 1264399"/>
                <a:gd name="connsiteY4" fmla="*/ 439117 h 439117"/>
                <a:gd name="connsiteX5" fmla="*/ 1264399 w 1264399"/>
                <a:gd name="connsiteY5" fmla="*/ 369544 h 439117"/>
                <a:gd name="connsiteX0" fmla="*/ 1264475 w 1264475"/>
                <a:gd name="connsiteY0" fmla="*/ 369544 h 439117"/>
                <a:gd name="connsiteX1" fmla="*/ 548858 w 1264475"/>
                <a:gd name="connsiteY1" fmla="*/ 1796 h 439117"/>
                <a:gd name="connsiteX2" fmla="*/ 2206 w 1264475"/>
                <a:gd name="connsiteY2" fmla="*/ 250274 h 439117"/>
                <a:gd name="connsiteX3" fmla="*/ 608493 w 1264475"/>
                <a:gd name="connsiteY3" fmla="*/ 429178 h 439117"/>
                <a:gd name="connsiteX4" fmla="*/ 1264475 w 1264475"/>
                <a:gd name="connsiteY4" fmla="*/ 439117 h 439117"/>
                <a:gd name="connsiteX5" fmla="*/ 1264475 w 1264475"/>
                <a:gd name="connsiteY5" fmla="*/ 369544 h 43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475" h="439117">
                  <a:moveTo>
                    <a:pt x="1264475" y="369544"/>
                  </a:moveTo>
                  <a:cubicBezTo>
                    <a:pt x="1145206" y="296657"/>
                    <a:pt x="759236" y="21674"/>
                    <a:pt x="548858" y="1796"/>
                  </a:cubicBezTo>
                  <a:cubicBezTo>
                    <a:pt x="338480" y="-18082"/>
                    <a:pt x="38649" y="131004"/>
                    <a:pt x="2206" y="250274"/>
                  </a:cubicBezTo>
                  <a:cubicBezTo>
                    <a:pt x="-34237" y="369544"/>
                    <a:pt x="389832" y="425865"/>
                    <a:pt x="608493" y="429178"/>
                  </a:cubicBezTo>
                  <a:lnTo>
                    <a:pt x="1264475" y="439117"/>
                  </a:lnTo>
                  <a:lnTo>
                    <a:pt x="1264475" y="369544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0527D9FF-A457-488E-ACF9-D34A5AA5B155}"/>
                </a:ext>
              </a:extLst>
            </p:cNvPr>
            <p:cNvSpPr/>
            <p:nvPr/>
          </p:nvSpPr>
          <p:spPr>
            <a:xfrm rot="16200000">
              <a:off x="7630972" y="3808472"/>
              <a:ext cx="304464" cy="71266"/>
            </a:xfrm>
            <a:custGeom>
              <a:avLst/>
              <a:gdLst>
                <a:gd name="connsiteX0" fmla="*/ 1262269 w 1262269"/>
                <a:gd name="connsiteY0" fmla="*/ 367748 h 437321"/>
                <a:gd name="connsiteX1" fmla="*/ 546652 w 1262269"/>
                <a:gd name="connsiteY1" fmla="*/ 0 h 437321"/>
                <a:gd name="connsiteX2" fmla="*/ 0 w 1262269"/>
                <a:gd name="connsiteY2" fmla="*/ 248478 h 437321"/>
                <a:gd name="connsiteX3" fmla="*/ 606287 w 1262269"/>
                <a:gd name="connsiteY3" fmla="*/ 427382 h 437321"/>
                <a:gd name="connsiteX4" fmla="*/ 1262269 w 1262269"/>
                <a:gd name="connsiteY4" fmla="*/ 437321 h 437321"/>
                <a:gd name="connsiteX5" fmla="*/ 1262269 w 1262269"/>
                <a:gd name="connsiteY5" fmla="*/ 367748 h 437321"/>
                <a:gd name="connsiteX0" fmla="*/ 1262478 w 1262478"/>
                <a:gd name="connsiteY0" fmla="*/ 369148 h 438721"/>
                <a:gd name="connsiteX1" fmla="*/ 546861 w 1262478"/>
                <a:gd name="connsiteY1" fmla="*/ 1400 h 438721"/>
                <a:gd name="connsiteX2" fmla="*/ 209 w 1262478"/>
                <a:gd name="connsiteY2" fmla="*/ 249878 h 438721"/>
                <a:gd name="connsiteX3" fmla="*/ 606496 w 1262478"/>
                <a:gd name="connsiteY3" fmla="*/ 428782 h 438721"/>
                <a:gd name="connsiteX4" fmla="*/ 1262478 w 1262478"/>
                <a:gd name="connsiteY4" fmla="*/ 438721 h 438721"/>
                <a:gd name="connsiteX5" fmla="*/ 1262478 w 1262478"/>
                <a:gd name="connsiteY5" fmla="*/ 369148 h 438721"/>
                <a:gd name="connsiteX0" fmla="*/ 1306857 w 1306857"/>
                <a:gd name="connsiteY0" fmla="*/ 369078 h 438651"/>
                <a:gd name="connsiteX1" fmla="*/ 591240 w 1306857"/>
                <a:gd name="connsiteY1" fmla="*/ 1330 h 438651"/>
                <a:gd name="connsiteX2" fmla="*/ 44588 w 1306857"/>
                <a:gd name="connsiteY2" fmla="*/ 249808 h 438651"/>
                <a:gd name="connsiteX3" fmla="*/ 650875 w 1306857"/>
                <a:gd name="connsiteY3" fmla="*/ 428712 h 438651"/>
                <a:gd name="connsiteX4" fmla="*/ 1306857 w 1306857"/>
                <a:gd name="connsiteY4" fmla="*/ 438651 h 438651"/>
                <a:gd name="connsiteX5" fmla="*/ 1306857 w 1306857"/>
                <a:gd name="connsiteY5" fmla="*/ 369078 h 438651"/>
                <a:gd name="connsiteX0" fmla="*/ 1264399 w 1264399"/>
                <a:gd name="connsiteY0" fmla="*/ 369544 h 439117"/>
                <a:gd name="connsiteX1" fmla="*/ 548782 w 1264399"/>
                <a:gd name="connsiteY1" fmla="*/ 1796 h 439117"/>
                <a:gd name="connsiteX2" fmla="*/ 2130 w 1264399"/>
                <a:gd name="connsiteY2" fmla="*/ 250274 h 439117"/>
                <a:gd name="connsiteX3" fmla="*/ 608417 w 1264399"/>
                <a:gd name="connsiteY3" fmla="*/ 429178 h 439117"/>
                <a:gd name="connsiteX4" fmla="*/ 1264399 w 1264399"/>
                <a:gd name="connsiteY4" fmla="*/ 439117 h 439117"/>
                <a:gd name="connsiteX5" fmla="*/ 1264399 w 1264399"/>
                <a:gd name="connsiteY5" fmla="*/ 369544 h 439117"/>
                <a:gd name="connsiteX0" fmla="*/ 1264475 w 1264475"/>
                <a:gd name="connsiteY0" fmla="*/ 369544 h 439117"/>
                <a:gd name="connsiteX1" fmla="*/ 548858 w 1264475"/>
                <a:gd name="connsiteY1" fmla="*/ 1796 h 439117"/>
                <a:gd name="connsiteX2" fmla="*/ 2206 w 1264475"/>
                <a:gd name="connsiteY2" fmla="*/ 250274 h 439117"/>
                <a:gd name="connsiteX3" fmla="*/ 608493 w 1264475"/>
                <a:gd name="connsiteY3" fmla="*/ 429178 h 439117"/>
                <a:gd name="connsiteX4" fmla="*/ 1264475 w 1264475"/>
                <a:gd name="connsiteY4" fmla="*/ 439117 h 439117"/>
                <a:gd name="connsiteX5" fmla="*/ 1264475 w 1264475"/>
                <a:gd name="connsiteY5" fmla="*/ 369544 h 43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475" h="439117">
                  <a:moveTo>
                    <a:pt x="1264475" y="369544"/>
                  </a:moveTo>
                  <a:cubicBezTo>
                    <a:pt x="1145206" y="296657"/>
                    <a:pt x="759236" y="21674"/>
                    <a:pt x="548858" y="1796"/>
                  </a:cubicBezTo>
                  <a:cubicBezTo>
                    <a:pt x="338480" y="-18082"/>
                    <a:pt x="38649" y="131004"/>
                    <a:pt x="2206" y="250274"/>
                  </a:cubicBezTo>
                  <a:cubicBezTo>
                    <a:pt x="-34237" y="369544"/>
                    <a:pt x="389832" y="425865"/>
                    <a:pt x="608493" y="429178"/>
                  </a:cubicBezTo>
                  <a:lnTo>
                    <a:pt x="1264475" y="439117"/>
                  </a:lnTo>
                  <a:lnTo>
                    <a:pt x="1264475" y="369544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F5CE72D-DE77-4835-96F6-F16AF80B7ED4}"/>
              </a:ext>
            </a:extLst>
          </p:cNvPr>
          <p:cNvSpPr txBox="1"/>
          <p:nvPr/>
        </p:nvSpPr>
        <p:spPr>
          <a:xfrm>
            <a:off x="4037405" y="5639876"/>
            <a:ext cx="45749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/>
              <a:t>Fuel driven turbine system within the balloon</a:t>
            </a:r>
            <a:endParaRPr lang="en-US" dirty="0"/>
          </a:p>
        </p:txBody>
      </p:sp>
      <p:graphicFrame>
        <p:nvGraphicFramePr>
          <p:cNvPr id="14" name="Object 9">
            <a:extLst>
              <a:ext uri="{FF2B5EF4-FFF2-40B4-BE49-F238E27FC236}">
                <a16:creationId xmlns:a16="http://schemas.microsoft.com/office/drawing/2014/main" id="{F0936EE7-1B88-40F7-BC4C-002A8DD402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6450761"/>
              </p:ext>
            </p:extLst>
          </p:nvPr>
        </p:nvGraphicFramePr>
        <p:xfrm>
          <a:off x="8288340" y="2934721"/>
          <a:ext cx="534988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55320" imgH="228600" progId="Equation.DSMT4">
                  <p:embed/>
                </p:oleObj>
              </mc:Choice>
              <mc:Fallback>
                <p:oleObj name="Equation" r:id="rId7" imgW="355320" imgH="228600" progId="Equation.DSMT4">
                  <p:embed/>
                  <p:pic>
                    <p:nvPicPr>
                      <p:cNvPr id="14" name="Object 9">
                        <a:extLst>
                          <a:ext uri="{FF2B5EF4-FFF2-40B4-BE49-F238E27FC236}">
                            <a16:creationId xmlns:a16="http://schemas.microsoft.com/office/drawing/2014/main" id="{F0936EE7-1B88-40F7-BC4C-002A8DD402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8340" y="2934721"/>
                        <a:ext cx="534988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6704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75106-4F87-430A-A4FA-CD61EA574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ct val="20000"/>
              </a:spcBef>
              <a:buNone/>
            </a:pPr>
            <a:r>
              <a:rPr lang="en-US" altLang="en-US" dirty="0"/>
              <a:t>Balloon Analogy:</a:t>
            </a:r>
          </a:p>
          <a:p>
            <a:pPr eaLnBrk="1" hangingPunct="1">
              <a:spcBef>
                <a:spcPct val="20000"/>
              </a:spcBef>
            </a:pPr>
            <a:endParaRPr lang="en-US" altLang="en-US" dirty="0"/>
          </a:p>
          <a:p>
            <a:pPr marL="457200" indent="-457200" eaLnBrk="1" hangingPunct="1">
              <a:spcBef>
                <a:spcPts val="0"/>
              </a:spcBef>
              <a:buFont typeface="+mj-lt"/>
              <a:buAutoNum type="arabicPeriod"/>
            </a:pPr>
            <a:endParaRPr lang="en-US" dirty="0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5BA23275-6228-48D2-9487-BAE13276D7F7}"/>
              </a:ext>
            </a:extLst>
          </p:cNvPr>
          <p:cNvSpPr/>
          <p:nvPr/>
        </p:nvSpPr>
        <p:spPr>
          <a:xfrm>
            <a:off x="5117073" y="3607228"/>
            <a:ext cx="1264119" cy="630628"/>
          </a:xfrm>
          <a:prstGeom prst="rightArrow">
            <a:avLst/>
          </a:prstGeom>
          <a:solidFill>
            <a:srgbClr val="9700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Bef>
                <a:spcPct val="20000"/>
              </a:spcBef>
            </a:pPr>
            <a:endParaRPr lang="en-US" altLang="en-US" sz="1200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E62B02DA-8009-4E5E-BAB2-89017BA6CA3C}"/>
              </a:ext>
            </a:extLst>
          </p:cNvPr>
          <p:cNvSpPr/>
          <p:nvPr/>
        </p:nvSpPr>
        <p:spPr>
          <a:xfrm>
            <a:off x="4822831" y="2413197"/>
            <a:ext cx="3070402" cy="2024455"/>
          </a:xfrm>
          <a:custGeom>
            <a:avLst/>
            <a:gdLst>
              <a:gd name="connsiteX0" fmla="*/ 2892286 w 2902226"/>
              <a:gd name="connsiteY0" fmla="*/ 695739 h 2216426"/>
              <a:gd name="connsiteX1" fmla="*/ 1967947 w 2902226"/>
              <a:gd name="connsiteY1" fmla="*/ 149087 h 2216426"/>
              <a:gd name="connsiteX2" fmla="*/ 646043 w 2902226"/>
              <a:gd name="connsiteY2" fmla="*/ 0 h 2216426"/>
              <a:gd name="connsiteX3" fmla="*/ 29817 w 2902226"/>
              <a:gd name="connsiteY3" fmla="*/ 705678 h 2216426"/>
              <a:gd name="connsiteX4" fmla="*/ 0 w 2902226"/>
              <a:gd name="connsiteY4" fmla="*/ 1639956 h 2216426"/>
              <a:gd name="connsiteX5" fmla="*/ 695739 w 2902226"/>
              <a:gd name="connsiteY5" fmla="*/ 2216426 h 2216426"/>
              <a:gd name="connsiteX6" fmla="*/ 2047460 w 2902226"/>
              <a:gd name="connsiteY6" fmla="*/ 1928191 h 2216426"/>
              <a:gd name="connsiteX7" fmla="*/ 2902226 w 2902226"/>
              <a:gd name="connsiteY7" fmla="*/ 1113182 h 2216426"/>
              <a:gd name="connsiteX0" fmla="*/ 2892286 w 2902226"/>
              <a:gd name="connsiteY0" fmla="*/ 727909 h 2248596"/>
              <a:gd name="connsiteX1" fmla="*/ 1967947 w 2902226"/>
              <a:gd name="connsiteY1" fmla="*/ 181257 h 2248596"/>
              <a:gd name="connsiteX2" fmla="*/ 646043 w 2902226"/>
              <a:gd name="connsiteY2" fmla="*/ 32170 h 2248596"/>
              <a:gd name="connsiteX3" fmla="*/ 29817 w 2902226"/>
              <a:gd name="connsiteY3" fmla="*/ 737848 h 2248596"/>
              <a:gd name="connsiteX4" fmla="*/ 0 w 2902226"/>
              <a:gd name="connsiteY4" fmla="*/ 1672126 h 2248596"/>
              <a:gd name="connsiteX5" fmla="*/ 695739 w 2902226"/>
              <a:gd name="connsiteY5" fmla="*/ 2248596 h 2248596"/>
              <a:gd name="connsiteX6" fmla="*/ 2047460 w 2902226"/>
              <a:gd name="connsiteY6" fmla="*/ 1960361 h 2248596"/>
              <a:gd name="connsiteX7" fmla="*/ 2902226 w 2902226"/>
              <a:gd name="connsiteY7" fmla="*/ 1145352 h 2248596"/>
              <a:gd name="connsiteX0" fmla="*/ 2892286 w 2902226"/>
              <a:gd name="connsiteY0" fmla="*/ 789337 h 2310024"/>
              <a:gd name="connsiteX1" fmla="*/ 1967947 w 2902226"/>
              <a:gd name="connsiteY1" fmla="*/ 242685 h 2310024"/>
              <a:gd name="connsiteX2" fmla="*/ 646043 w 2902226"/>
              <a:gd name="connsiteY2" fmla="*/ 93598 h 2310024"/>
              <a:gd name="connsiteX3" fmla="*/ 29817 w 2902226"/>
              <a:gd name="connsiteY3" fmla="*/ 799276 h 2310024"/>
              <a:gd name="connsiteX4" fmla="*/ 0 w 2902226"/>
              <a:gd name="connsiteY4" fmla="*/ 1733554 h 2310024"/>
              <a:gd name="connsiteX5" fmla="*/ 695739 w 2902226"/>
              <a:gd name="connsiteY5" fmla="*/ 2310024 h 2310024"/>
              <a:gd name="connsiteX6" fmla="*/ 2047460 w 2902226"/>
              <a:gd name="connsiteY6" fmla="*/ 2021789 h 2310024"/>
              <a:gd name="connsiteX7" fmla="*/ 2902226 w 2902226"/>
              <a:gd name="connsiteY7" fmla="*/ 1206780 h 2310024"/>
              <a:gd name="connsiteX0" fmla="*/ 2996380 w 3006320"/>
              <a:gd name="connsiteY0" fmla="*/ 789337 h 2310024"/>
              <a:gd name="connsiteX1" fmla="*/ 2072041 w 3006320"/>
              <a:gd name="connsiteY1" fmla="*/ 242685 h 2310024"/>
              <a:gd name="connsiteX2" fmla="*/ 750137 w 3006320"/>
              <a:gd name="connsiteY2" fmla="*/ 93598 h 2310024"/>
              <a:gd name="connsiteX3" fmla="*/ 133911 w 3006320"/>
              <a:gd name="connsiteY3" fmla="*/ 799276 h 2310024"/>
              <a:gd name="connsiteX4" fmla="*/ 104094 w 3006320"/>
              <a:gd name="connsiteY4" fmla="*/ 1733554 h 2310024"/>
              <a:gd name="connsiteX5" fmla="*/ 799833 w 3006320"/>
              <a:gd name="connsiteY5" fmla="*/ 2310024 h 2310024"/>
              <a:gd name="connsiteX6" fmla="*/ 2151554 w 3006320"/>
              <a:gd name="connsiteY6" fmla="*/ 2021789 h 2310024"/>
              <a:gd name="connsiteX7" fmla="*/ 3006320 w 3006320"/>
              <a:gd name="connsiteY7" fmla="*/ 1206780 h 2310024"/>
              <a:gd name="connsiteX0" fmla="*/ 3013192 w 3023132"/>
              <a:gd name="connsiteY0" fmla="*/ 789337 h 2310024"/>
              <a:gd name="connsiteX1" fmla="*/ 2088853 w 3023132"/>
              <a:gd name="connsiteY1" fmla="*/ 242685 h 2310024"/>
              <a:gd name="connsiteX2" fmla="*/ 766949 w 3023132"/>
              <a:gd name="connsiteY2" fmla="*/ 93598 h 2310024"/>
              <a:gd name="connsiteX3" fmla="*/ 150723 w 3023132"/>
              <a:gd name="connsiteY3" fmla="*/ 799276 h 2310024"/>
              <a:gd name="connsiteX4" fmla="*/ 120906 w 3023132"/>
              <a:gd name="connsiteY4" fmla="*/ 1733554 h 2310024"/>
              <a:gd name="connsiteX5" fmla="*/ 816645 w 3023132"/>
              <a:gd name="connsiteY5" fmla="*/ 2310024 h 2310024"/>
              <a:gd name="connsiteX6" fmla="*/ 2168366 w 3023132"/>
              <a:gd name="connsiteY6" fmla="*/ 2021789 h 2310024"/>
              <a:gd name="connsiteX7" fmla="*/ 3023132 w 3023132"/>
              <a:gd name="connsiteY7" fmla="*/ 1206780 h 2310024"/>
              <a:gd name="connsiteX0" fmla="*/ 3013192 w 3023132"/>
              <a:gd name="connsiteY0" fmla="*/ 789337 h 2372377"/>
              <a:gd name="connsiteX1" fmla="*/ 2088853 w 3023132"/>
              <a:gd name="connsiteY1" fmla="*/ 242685 h 2372377"/>
              <a:gd name="connsiteX2" fmla="*/ 766949 w 3023132"/>
              <a:gd name="connsiteY2" fmla="*/ 93598 h 2372377"/>
              <a:gd name="connsiteX3" fmla="*/ 150723 w 3023132"/>
              <a:gd name="connsiteY3" fmla="*/ 799276 h 2372377"/>
              <a:gd name="connsiteX4" fmla="*/ 120906 w 3023132"/>
              <a:gd name="connsiteY4" fmla="*/ 1733554 h 2372377"/>
              <a:gd name="connsiteX5" fmla="*/ 816645 w 3023132"/>
              <a:gd name="connsiteY5" fmla="*/ 2310024 h 2372377"/>
              <a:gd name="connsiteX6" fmla="*/ 2168366 w 3023132"/>
              <a:gd name="connsiteY6" fmla="*/ 2021789 h 2372377"/>
              <a:gd name="connsiteX7" fmla="*/ 3023132 w 3023132"/>
              <a:gd name="connsiteY7" fmla="*/ 1206780 h 2372377"/>
              <a:gd name="connsiteX0" fmla="*/ 3013192 w 3023132"/>
              <a:gd name="connsiteY0" fmla="*/ 789337 h 2324578"/>
              <a:gd name="connsiteX1" fmla="*/ 2088853 w 3023132"/>
              <a:gd name="connsiteY1" fmla="*/ 242685 h 2324578"/>
              <a:gd name="connsiteX2" fmla="*/ 766949 w 3023132"/>
              <a:gd name="connsiteY2" fmla="*/ 93598 h 2324578"/>
              <a:gd name="connsiteX3" fmla="*/ 150723 w 3023132"/>
              <a:gd name="connsiteY3" fmla="*/ 799276 h 2324578"/>
              <a:gd name="connsiteX4" fmla="*/ 120906 w 3023132"/>
              <a:gd name="connsiteY4" fmla="*/ 1733554 h 2324578"/>
              <a:gd name="connsiteX5" fmla="*/ 816645 w 3023132"/>
              <a:gd name="connsiteY5" fmla="*/ 2310024 h 2324578"/>
              <a:gd name="connsiteX6" fmla="*/ 2168366 w 3023132"/>
              <a:gd name="connsiteY6" fmla="*/ 2021789 h 2324578"/>
              <a:gd name="connsiteX7" fmla="*/ 3023132 w 3023132"/>
              <a:gd name="connsiteY7" fmla="*/ 1206780 h 2324578"/>
              <a:gd name="connsiteX0" fmla="*/ 2996381 w 3006321"/>
              <a:gd name="connsiteY0" fmla="*/ 789337 h 2324578"/>
              <a:gd name="connsiteX1" fmla="*/ 2072042 w 3006321"/>
              <a:gd name="connsiteY1" fmla="*/ 242685 h 2324578"/>
              <a:gd name="connsiteX2" fmla="*/ 750138 w 3006321"/>
              <a:gd name="connsiteY2" fmla="*/ 93598 h 2324578"/>
              <a:gd name="connsiteX3" fmla="*/ 133912 w 3006321"/>
              <a:gd name="connsiteY3" fmla="*/ 799276 h 2324578"/>
              <a:gd name="connsiteX4" fmla="*/ 104095 w 3006321"/>
              <a:gd name="connsiteY4" fmla="*/ 1733554 h 2324578"/>
              <a:gd name="connsiteX5" fmla="*/ 799834 w 3006321"/>
              <a:gd name="connsiteY5" fmla="*/ 2310024 h 2324578"/>
              <a:gd name="connsiteX6" fmla="*/ 2151555 w 3006321"/>
              <a:gd name="connsiteY6" fmla="*/ 2021789 h 2324578"/>
              <a:gd name="connsiteX7" fmla="*/ 3006321 w 3006321"/>
              <a:gd name="connsiteY7" fmla="*/ 1206780 h 2324578"/>
              <a:gd name="connsiteX0" fmla="*/ 3094428 w 3104368"/>
              <a:gd name="connsiteY0" fmla="*/ 742628 h 2277869"/>
              <a:gd name="connsiteX1" fmla="*/ 2170089 w 3104368"/>
              <a:gd name="connsiteY1" fmla="*/ 195976 h 2277869"/>
              <a:gd name="connsiteX2" fmla="*/ 848185 w 3104368"/>
              <a:gd name="connsiteY2" fmla="*/ 46889 h 2277869"/>
              <a:gd name="connsiteX3" fmla="*/ 92811 w 3104368"/>
              <a:gd name="connsiteY3" fmla="*/ 961289 h 2277869"/>
              <a:gd name="connsiteX4" fmla="*/ 202142 w 3104368"/>
              <a:gd name="connsiteY4" fmla="*/ 1686845 h 2277869"/>
              <a:gd name="connsiteX5" fmla="*/ 897881 w 3104368"/>
              <a:gd name="connsiteY5" fmla="*/ 2263315 h 2277869"/>
              <a:gd name="connsiteX6" fmla="*/ 2249602 w 3104368"/>
              <a:gd name="connsiteY6" fmla="*/ 1975080 h 2277869"/>
              <a:gd name="connsiteX7" fmla="*/ 3104368 w 3104368"/>
              <a:gd name="connsiteY7" fmla="*/ 1160071 h 2277869"/>
              <a:gd name="connsiteX0" fmla="*/ 3004868 w 3014808"/>
              <a:gd name="connsiteY0" fmla="*/ 742628 h 2277869"/>
              <a:gd name="connsiteX1" fmla="*/ 2080529 w 3014808"/>
              <a:gd name="connsiteY1" fmla="*/ 195976 h 2277869"/>
              <a:gd name="connsiteX2" fmla="*/ 758625 w 3014808"/>
              <a:gd name="connsiteY2" fmla="*/ 46889 h 2277869"/>
              <a:gd name="connsiteX3" fmla="*/ 3251 w 3014808"/>
              <a:gd name="connsiteY3" fmla="*/ 961289 h 2277869"/>
              <a:gd name="connsiteX4" fmla="*/ 112582 w 3014808"/>
              <a:gd name="connsiteY4" fmla="*/ 1686845 h 2277869"/>
              <a:gd name="connsiteX5" fmla="*/ 808321 w 3014808"/>
              <a:gd name="connsiteY5" fmla="*/ 2263315 h 2277869"/>
              <a:gd name="connsiteX6" fmla="*/ 2160042 w 3014808"/>
              <a:gd name="connsiteY6" fmla="*/ 1975080 h 2277869"/>
              <a:gd name="connsiteX7" fmla="*/ 3014808 w 3014808"/>
              <a:gd name="connsiteY7" fmla="*/ 1160071 h 2277869"/>
              <a:gd name="connsiteX0" fmla="*/ 3009114 w 3019054"/>
              <a:gd name="connsiteY0" fmla="*/ 742628 h 2224852"/>
              <a:gd name="connsiteX1" fmla="*/ 2084775 w 3019054"/>
              <a:gd name="connsiteY1" fmla="*/ 195976 h 2224852"/>
              <a:gd name="connsiteX2" fmla="*/ 762871 w 3019054"/>
              <a:gd name="connsiteY2" fmla="*/ 46889 h 2224852"/>
              <a:gd name="connsiteX3" fmla="*/ 7497 w 3019054"/>
              <a:gd name="connsiteY3" fmla="*/ 961289 h 2224852"/>
              <a:gd name="connsiteX4" fmla="*/ 116828 w 3019054"/>
              <a:gd name="connsiteY4" fmla="*/ 1686845 h 2224852"/>
              <a:gd name="connsiteX5" fmla="*/ 931837 w 3019054"/>
              <a:gd name="connsiteY5" fmla="*/ 2213619 h 2224852"/>
              <a:gd name="connsiteX6" fmla="*/ 2164288 w 3019054"/>
              <a:gd name="connsiteY6" fmla="*/ 1975080 h 2224852"/>
              <a:gd name="connsiteX7" fmla="*/ 3019054 w 3019054"/>
              <a:gd name="connsiteY7" fmla="*/ 1160071 h 2224852"/>
              <a:gd name="connsiteX0" fmla="*/ 3087324 w 3097264"/>
              <a:gd name="connsiteY0" fmla="*/ 742628 h 1995952"/>
              <a:gd name="connsiteX1" fmla="*/ 2162985 w 3097264"/>
              <a:gd name="connsiteY1" fmla="*/ 195976 h 1995952"/>
              <a:gd name="connsiteX2" fmla="*/ 841081 w 3097264"/>
              <a:gd name="connsiteY2" fmla="*/ 46889 h 1995952"/>
              <a:gd name="connsiteX3" fmla="*/ 85707 w 3097264"/>
              <a:gd name="connsiteY3" fmla="*/ 961289 h 1995952"/>
              <a:gd name="connsiteX4" fmla="*/ 195038 w 3097264"/>
              <a:gd name="connsiteY4" fmla="*/ 1686845 h 1995952"/>
              <a:gd name="connsiteX5" fmla="*/ 2242498 w 3097264"/>
              <a:gd name="connsiteY5" fmla="*/ 1975080 h 1995952"/>
              <a:gd name="connsiteX6" fmla="*/ 3097264 w 3097264"/>
              <a:gd name="connsiteY6" fmla="*/ 1160071 h 1995952"/>
              <a:gd name="connsiteX0" fmla="*/ 3004777 w 3014717"/>
              <a:gd name="connsiteY0" fmla="*/ 742628 h 2083857"/>
              <a:gd name="connsiteX1" fmla="*/ 2080438 w 3014717"/>
              <a:gd name="connsiteY1" fmla="*/ 195976 h 2083857"/>
              <a:gd name="connsiteX2" fmla="*/ 758534 w 3014717"/>
              <a:gd name="connsiteY2" fmla="*/ 46889 h 2083857"/>
              <a:gd name="connsiteX3" fmla="*/ 3160 w 3014717"/>
              <a:gd name="connsiteY3" fmla="*/ 961289 h 2083857"/>
              <a:gd name="connsiteX4" fmla="*/ 559752 w 3014717"/>
              <a:gd name="connsiteY4" fmla="*/ 1965141 h 2083857"/>
              <a:gd name="connsiteX5" fmla="*/ 2159951 w 3014717"/>
              <a:gd name="connsiteY5" fmla="*/ 1975080 h 2083857"/>
              <a:gd name="connsiteX6" fmla="*/ 3014717 w 3014717"/>
              <a:gd name="connsiteY6" fmla="*/ 1160071 h 2083857"/>
              <a:gd name="connsiteX0" fmla="*/ 3004777 w 3014717"/>
              <a:gd name="connsiteY0" fmla="*/ 807502 h 2148731"/>
              <a:gd name="connsiteX1" fmla="*/ 2080438 w 3014717"/>
              <a:gd name="connsiteY1" fmla="*/ 260850 h 2148731"/>
              <a:gd name="connsiteX2" fmla="*/ 758534 w 3014717"/>
              <a:gd name="connsiteY2" fmla="*/ 111763 h 2148731"/>
              <a:gd name="connsiteX3" fmla="*/ 3160 w 3014717"/>
              <a:gd name="connsiteY3" fmla="*/ 1026163 h 2148731"/>
              <a:gd name="connsiteX4" fmla="*/ 559752 w 3014717"/>
              <a:gd name="connsiteY4" fmla="*/ 2030015 h 2148731"/>
              <a:gd name="connsiteX5" fmla="*/ 2159951 w 3014717"/>
              <a:gd name="connsiteY5" fmla="*/ 2039954 h 2148731"/>
              <a:gd name="connsiteX6" fmla="*/ 3014717 w 3014717"/>
              <a:gd name="connsiteY6" fmla="*/ 1224945 h 2148731"/>
              <a:gd name="connsiteX0" fmla="*/ 3008958 w 3018898"/>
              <a:gd name="connsiteY0" fmla="*/ 807502 h 2164376"/>
              <a:gd name="connsiteX1" fmla="*/ 2084619 w 3018898"/>
              <a:gd name="connsiteY1" fmla="*/ 260850 h 2164376"/>
              <a:gd name="connsiteX2" fmla="*/ 762715 w 3018898"/>
              <a:gd name="connsiteY2" fmla="*/ 111763 h 2164376"/>
              <a:gd name="connsiteX3" fmla="*/ 7341 w 3018898"/>
              <a:gd name="connsiteY3" fmla="*/ 1026163 h 2164376"/>
              <a:gd name="connsiteX4" fmla="*/ 563933 w 3018898"/>
              <a:gd name="connsiteY4" fmla="*/ 2030015 h 2164376"/>
              <a:gd name="connsiteX5" fmla="*/ 2164132 w 3018898"/>
              <a:gd name="connsiteY5" fmla="*/ 2039954 h 2164376"/>
              <a:gd name="connsiteX6" fmla="*/ 3018898 w 3018898"/>
              <a:gd name="connsiteY6" fmla="*/ 1224945 h 2164376"/>
              <a:gd name="connsiteX0" fmla="*/ 3008958 w 3018898"/>
              <a:gd name="connsiteY0" fmla="*/ 796833 h 2153707"/>
              <a:gd name="connsiteX1" fmla="*/ 2074680 w 3018898"/>
              <a:gd name="connsiteY1" fmla="*/ 101094 h 2153707"/>
              <a:gd name="connsiteX2" fmla="*/ 762715 w 3018898"/>
              <a:gd name="connsiteY2" fmla="*/ 101094 h 2153707"/>
              <a:gd name="connsiteX3" fmla="*/ 7341 w 3018898"/>
              <a:gd name="connsiteY3" fmla="*/ 1015494 h 2153707"/>
              <a:gd name="connsiteX4" fmla="*/ 563933 w 3018898"/>
              <a:gd name="connsiteY4" fmla="*/ 2019346 h 2153707"/>
              <a:gd name="connsiteX5" fmla="*/ 2164132 w 3018898"/>
              <a:gd name="connsiteY5" fmla="*/ 2029285 h 2153707"/>
              <a:gd name="connsiteX6" fmla="*/ 3018898 w 3018898"/>
              <a:gd name="connsiteY6" fmla="*/ 1214276 h 2153707"/>
              <a:gd name="connsiteX0" fmla="*/ 3004936 w 3014876"/>
              <a:gd name="connsiteY0" fmla="*/ 796833 h 2087139"/>
              <a:gd name="connsiteX1" fmla="*/ 2070658 w 3014876"/>
              <a:gd name="connsiteY1" fmla="*/ 101094 h 2087139"/>
              <a:gd name="connsiteX2" fmla="*/ 758693 w 3014876"/>
              <a:gd name="connsiteY2" fmla="*/ 101094 h 2087139"/>
              <a:gd name="connsiteX3" fmla="*/ 3319 w 3014876"/>
              <a:gd name="connsiteY3" fmla="*/ 1015494 h 2087139"/>
              <a:gd name="connsiteX4" fmla="*/ 559911 w 3014876"/>
              <a:gd name="connsiteY4" fmla="*/ 2019346 h 2087139"/>
              <a:gd name="connsiteX5" fmla="*/ 2239623 w 3014876"/>
              <a:gd name="connsiteY5" fmla="*/ 1910015 h 2087139"/>
              <a:gd name="connsiteX6" fmla="*/ 3014876 w 3014876"/>
              <a:gd name="connsiteY6" fmla="*/ 1214276 h 2087139"/>
              <a:gd name="connsiteX0" fmla="*/ 3004936 w 3014876"/>
              <a:gd name="connsiteY0" fmla="*/ 796833 h 2101374"/>
              <a:gd name="connsiteX1" fmla="*/ 2070658 w 3014876"/>
              <a:gd name="connsiteY1" fmla="*/ 101094 h 2101374"/>
              <a:gd name="connsiteX2" fmla="*/ 758693 w 3014876"/>
              <a:gd name="connsiteY2" fmla="*/ 101094 h 2101374"/>
              <a:gd name="connsiteX3" fmla="*/ 3319 w 3014876"/>
              <a:gd name="connsiteY3" fmla="*/ 1015494 h 2101374"/>
              <a:gd name="connsiteX4" fmla="*/ 559911 w 3014876"/>
              <a:gd name="connsiteY4" fmla="*/ 2019346 h 2101374"/>
              <a:gd name="connsiteX5" fmla="*/ 2239623 w 3014876"/>
              <a:gd name="connsiteY5" fmla="*/ 1910015 h 2101374"/>
              <a:gd name="connsiteX6" fmla="*/ 3014876 w 3014876"/>
              <a:gd name="connsiteY6" fmla="*/ 1214276 h 2101374"/>
              <a:gd name="connsiteX0" fmla="*/ 3014876 w 3014876"/>
              <a:gd name="connsiteY0" fmla="*/ 1219033 h 2126009"/>
              <a:gd name="connsiteX1" fmla="*/ 2070658 w 3014876"/>
              <a:gd name="connsiteY1" fmla="*/ 125729 h 2126009"/>
              <a:gd name="connsiteX2" fmla="*/ 758693 w 3014876"/>
              <a:gd name="connsiteY2" fmla="*/ 125729 h 2126009"/>
              <a:gd name="connsiteX3" fmla="*/ 3319 w 3014876"/>
              <a:gd name="connsiteY3" fmla="*/ 1040129 h 2126009"/>
              <a:gd name="connsiteX4" fmla="*/ 559911 w 3014876"/>
              <a:gd name="connsiteY4" fmla="*/ 2043981 h 2126009"/>
              <a:gd name="connsiteX5" fmla="*/ 2239623 w 3014876"/>
              <a:gd name="connsiteY5" fmla="*/ 1934650 h 2126009"/>
              <a:gd name="connsiteX6" fmla="*/ 3014876 w 3014876"/>
              <a:gd name="connsiteY6" fmla="*/ 1238911 h 2126009"/>
              <a:gd name="connsiteX0" fmla="*/ 3014876 w 3024816"/>
              <a:gd name="connsiteY0" fmla="*/ 1219033 h 2116928"/>
              <a:gd name="connsiteX1" fmla="*/ 2070658 w 3024816"/>
              <a:gd name="connsiteY1" fmla="*/ 125729 h 2116928"/>
              <a:gd name="connsiteX2" fmla="*/ 758693 w 3024816"/>
              <a:gd name="connsiteY2" fmla="*/ 125729 h 2116928"/>
              <a:gd name="connsiteX3" fmla="*/ 3319 w 3024816"/>
              <a:gd name="connsiteY3" fmla="*/ 1040129 h 2116928"/>
              <a:gd name="connsiteX4" fmla="*/ 559911 w 3024816"/>
              <a:gd name="connsiteY4" fmla="*/ 2043981 h 2116928"/>
              <a:gd name="connsiteX5" fmla="*/ 2239623 w 3024816"/>
              <a:gd name="connsiteY5" fmla="*/ 1934650 h 2116928"/>
              <a:gd name="connsiteX6" fmla="*/ 3024816 w 3024816"/>
              <a:gd name="connsiteY6" fmla="*/ 1099763 h 2116928"/>
              <a:gd name="connsiteX0" fmla="*/ 3012185 w 3022125"/>
              <a:gd name="connsiteY0" fmla="*/ 1219033 h 2116928"/>
              <a:gd name="connsiteX1" fmla="*/ 2067967 w 3022125"/>
              <a:gd name="connsiteY1" fmla="*/ 125729 h 2116928"/>
              <a:gd name="connsiteX2" fmla="*/ 756002 w 3022125"/>
              <a:gd name="connsiteY2" fmla="*/ 125729 h 2116928"/>
              <a:gd name="connsiteX3" fmla="*/ 628 w 3022125"/>
              <a:gd name="connsiteY3" fmla="*/ 1040129 h 2116928"/>
              <a:gd name="connsiteX4" fmla="*/ 557220 w 3022125"/>
              <a:gd name="connsiteY4" fmla="*/ 2043981 h 2116928"/>
              <a:gd name="connsiteX5" fmla="*/ 2236932 w 3022125"/>
              <a:gd name="connsiteY5" fmla="*/ 1934650 h 2116928"/>
              <a:gd name="connsiteX6" fmla="*/ 3022125 w 3022125"/>
              <a:gd name="connsiteY6" fmla="*/ 1099763 h 2116928"/>
              <a:gd name="connsiteX0" fmla="*/ 3011859 w 3021799"/>
              <a:gd name="connsiteY0" fmla="*/ 1219033 h 2132387"/>
              <a:gd name="connsiteX1" fmla="*/ 2067641 w 3021799"/>
              <a:gd name="connsiteY1" fmla="*/ 125729 h 2132387"/>
              <a:gd name="connsiteX2" fmla="*/ 755676 w 3021799"/>
              <a:gd name="connsiteY2" fmla="*/ 125729 h 2132387"/>
              <a:gd name="connsiteX3" fmla="*/ 302 w 3021799"/>
              <a:gd name="connsiteY3" fmla="*/ 1040129 h 2132387"/>
              <a:gd name="connsiteX4" fmla="*/ 686103 w 3021799"/>
              <a:gd name="connsiteY4" fmla="*/ 2063860 h 2132387"/>
              <a:gd name="connsiteX5" fmla="*/ 2236606 w 3021799"/>
              <a:gd name="connsiteY5" fmla="*/ 1934650 h 2132387"/>
              <a:gd name="connsiteX6" fmla="*/ 3021799 w 3021799"/>
              <a:gd name="connsiteY6" fmla="*/ 1099763 h 2132387"/>
              <a:gd name="connsiteX0" fmla="*/ 3011950 w 3021890"/>
              <a:gd name="connsiteY0" fmla="*/ 1219033 h 2119146"/>
              <a:gd name="connsiteX1" fmla="*/ 2067732 w 3021890"/>
              <a:gd name="connsiteY1" fmla="*/ 125729 h 2119146"/>
              <a:gd name="connsiteX2" fmla="*/ 755767 w 3021890"/>
              <a:gd name="connsiteY2" fmla="*/ 125729 h 2119146"/>
              <a:gd name="connsiteX3" fmla="*/ 393 w 3021890"/>
              <a:gd name="connsiteY3" fmla="*/ 1040129 h 2119146"/>
              <a:gd name="connsiteX4" fmla="*/ 686194 w 3021890"/>
              <a:gd name="connsiteY4" fmla="*/ 2063860 h 2119146"/>
              <a:gd name="connsiteX5" fmla="*/ 2236697 w 3021890"/>
              <a:gd name="connsiteY5" fmla="*/ 1934650 h 2119146"/>
              <a:gd name="connsiteX6" fmla="*/ 3021890 w 3021890"/>
              <a:gd name="connsiteY6" fmla="*/ 1099763 h 2119146"/>
              <a:gd name="connsiteX0" fmla="*/ 3014079 w 3024019"/>
              <a:gd name="connsiteY0" fmla="*/ 1219033 h 2119146"/>
              <a:gd name="connsiteX1" fmla="*/ 2069861 w 3024019"/>
              <a:gd name="connsiteY1" fmla="*/ 125729 h 2119146"/>
              <a:gd name="connsiteX2" fmla="*/ 757896 w 3024019"/>
              <a:gd name="connsiteY2" fmla="*/ 125729 h 2119146"/>
              <a:gd name="connsiteX3" fmla="*/ 2522 w 3024019"/>
              <a:gd name="connsiteY3" fmla="*/ 1040129 h 2119146"/>
              <a:gd name="connsiteX4" fmla="*/ 688323 w 3024019"/>
              <a:gd name="connsiteY4" fmla="*/ 2063860 h 2119146"/>
              <a:gd name="connsiteX5" fmla="*/ 2238826 w 3024019"/>
              <a:gd name="connsiteY5" fmla="*/ 1934650 h 2119146"/>
              <a:gd name="connsiteX6" fmla="*/ 3024019 w 3024019"/>
              <a:gd name="connsiteY6" fmla="*/ 1099763 h 2119146"/>
              <a:gd name="connsiteX0" fmla="*/ 3014079 w 3024019"/>
              <a:gd name="connsiteY0" fmla="*/ 1202156 h 2102269"/>
              <a:gd name="connsiteX1" fmla="*/ 2069861 w 3024019"/>
              <a:gd name="connsiteY1" fmla="*/ 108852 h 2102269"/>
              <a:gd name="connsiteX2" fmla="*/ 757896 w 3024019"/>
              <a:gd name="connsiteY2" fmla="*/ 108852 h 2102269"/>
              <a:gd name="connsiteX3" fmla="*/ 2522 w 3024019"/>
              <a:gd name="connsiteY3" fmla="*/ 1023252 h 2102269"/>
              <a:gd name="connsiteX4" fmla="*/ 688323 w 3024019"/>
              <a:gd name="connsiteY4" fmla="*/ 2046983 h 2102269"/>
              <a:gd name="connsiteX5" fmla="*/ 2238826 w 3024019"/>
              <a:gd name="connsiteY5" fmla="*/ 1917773 h 2102269"/>
              <a:gd name="connsiteX6" fmla="*/ 3024019 w 3024019"/>
              <a:gd name="connsiteY6" fmla="*/ 1082886 h 2102269"/>
              <a:gd name="connsiteX0" fmla="*/ 3014079 w 3024019"/>
              <a:gd name="connsiteY0" fmla="*/ 1210497 h 2110610"/>
              <a:gd name="connsiteX1" fmla="*/ 2069861 w 3024019"/>
              <a:gd name="connsiteY1" fmla="*/ 117193 h 2110610"/>
              <a:gd name="connsiteX2" fmla="*/ 757896 w 3024019"/>
              <a:gd name="connsiteY2" fmla="*/ 117193 h 2110610"/>
              <a:gd name="connsiteX3" fmla="*/ 2522 w 3024019"/>
              <a:gd name="connsiteY3" fmla="*/ 1031593 h 2110610"/>
              <a:gd name="connsiteX4" fmla="*/ 688323 w 3024019"/>
              <a:gd name="connsiteY4" fmla="*/ 2055324 h 2110610"/>
              <a:gd name="connsiteX5" fmla="*/ 2238826 w 3024019"/>
              <a:gd name="connsiteY5" fmla="*/ 1926114 h 2110610"/>
              <a:gd name="connsiteX6" fmla="*/ 3024019 w 3024019"/>
              <a:gd name="connsiteY6" fmla="*/ 1091227 h 2110610"/>
              <a:gd name="connsiteX0" fmla="*/ 3014079 w 3024019"/>
              <a:gd name="connsiteY0" fmla="*/ 1175205 h 2075318"/>
              <a:gd name="connsiteX1" fmla="*/ 2159313 w 3024019"/>
              <a:gd name="connsiteY1" fmla="*/ 181293 h 2075318"/>
              <a:gd name="connsiteX2" fmla="*/ 757896 w 3024019"/>
              <a:gd name="connsiteY2" fmla="*/ 81901 h 2075318"/>
              <a:gd name="connsiteX3" fmla="*/ 2522 w 3024019"/>
              <a:gd name="connsiteY3" fmla="*/ 996301 h 2075318"/>
              <a:gd name="connsiteX4" fmla="*/ 688323 w 3024019"/>
              <a:gd name="connsiteY4" fmla="*/ 2020032 h 2075318"/>
              <a:gd name="connsiteX5" fmla="*/ 2238826 w 3024019"/>
              <a:gd name="connsiteY5" fmla="*/ 1890822 h 2075318"/>
              <a:gd name="connsiteX6" fmla="*/ 3024019 w 3024019"/>
              <a:gd name="connsiteY6" fmla="*/ 1055935 h 2075318"/>
              <a:gd name="connsiteX0" fmla="*/ 3014079 w 3024019"/>
              <a:gd name="connsiteY0" fmla="*/ 1190650 h 2090763"/>
              <a:gd name="connsiteX1" fmla="*/ 2159313 w 3024019"/>
              <a:gd name="connsiteY1" fmla="*/ 196738 h 2090763"/>
              <a:gd name="connsiteX2" fmla="*/ 757896 w 3024019"/>
              <a:gd name="connsiteY2" fmla="*/ 97346 h 2090763"/>
              <a:gd name="connsiteX3" fmla="*/ 2522 w 3024019"/>
              <a:gd name="connsiteY3" fmla="*/ 1011746 h 2090763"/>
              <a:gd name="connsiteX4" fmla="*/ 688323 w 3024019"/>
              <a:gd name="connsiteY4" fmla="*/ 2035477 h 2090763"/>
              <a:gd name="connsiteX5" fmla="*/ 2238826 w 3024019"/>
              <a:gd name="connsiteY5" fmla="*/ 1906267 h 2090763"/>
              <a:gd name="connsiteX6" fmla="*/ 3024019 w 3024019"/>
              <a:gd name="connsiteY6" fmla="*/ 1071380 h 2090763"/>
              <a:gd name="connsiteX0" fmla="*/ 3004140 w 3024019"/>
              <a:gd name="connsiteY0" fmla="*/ 869491 h 2057839"/>
              <a:gd name="connsiteX1" fmla="*/ 2159313 w 3024019"/>
              <a:gd name="connsiteY1" fmla="*/ 163814 h 2057839"/>
              <a:gd name="connsiteX2" fmla="*/ 757896 w 3024019"/>
              <a:gd name="connsiteY2" fmla="*/ 64422 h 2057839"/>
              <a:gd name="connsiteX3" fmla="*/ 2522 w 3024019"/>
              <a:gd name="connsiteY3" fmla="*/ 978822 h 2057839"/>
              <a:gd name="connsiteX4" fmla="*/ 688323 w 3024019"/>
              <a:gd name="connsiteY4" fmla="*/ 2002553 h 2057839"/>
              <a:gd name="connsiteX5" fmla="*/ 2238826 w 3024019"/>
              <a:gd name="connsiteY5" fmla="*/ 1873343 h 2057839"/>
              <a:gd name="connsiteX6" fmla="*/ 3024019 w 3024019"/>
              <a:gd name="connsiteY6" fmla="*/ 1038456 h 2057839"/>
              <a:gd name="connsiteX0" fmla="*/ 3004140 w 3024019"/>
              <a:gd name="connsiteY0" fmla="*/ 869491 h 2057839"/>
              <a:gd name="connsiteX1" fmla="*/ 2159313 w 3024019"/>
              <a:gd name="connsiteY1" fmla="*/ 163814 h 2057839"/>
              <a:gd name="connsiteX2" fmla="*/ 757896 w 3024019"/>
              <a:gd name="connsiteY2" fmla="*/ 64422 h 2057839"/>
              <a:gd name="connsiteX3" fmla="*/ 2522 w 3024019"/>
              <a:gd name="connsiteY3" fmla="*/ 978822 h 2057839"/>
              <a:gd name="connsiteX4" fmla="*/ 688323 w 3024019"/>
              <a:gd name="connsiteY4" fmla="*/ 2002553 h 2057839"/>
              <a:gd name="connsiteX5" fmla="*/ 2238826 w 3024019"/>
              <a:gd name="connsiteY5" fmla="*/ 1873343 h 2057839"/>
              <a:gd name="connsiteX6" fmla="*/ 3024019 w 3024019"/>
              <a:gd name="connsiteY6" fmla="*/ 1038456 h 2057839"/>
              <a:gd name="connsiteX0" fmla="*/ 3004140 w 3024019"/>
              <a:gd name="connsiteY0" fmla="*/ 869491 h 2057839"/>
              <a:gd name="connsiteX1" fmla="*/ 2159313 w 3024019"/>
              <a:gd name="connsiteY1" fmla="*/ 163814 h 2057839"/>
              <a:gd name="connsiteX2" fmla="*/ 757896 w 3024019"/>
              <a:gd name="connsiteY2" fmla="*/ 64422 h 2057839"/>
              <a:gd name="connsiteX3" fmla="*/ 2522 w 3024019"/>
              <a:gd name="connsiteY3" fmla="*/ 978822 h 2057839"/>
              <a:gd name="connsiteX4" fmla="*/ 688323 w 3024019"/>
              <a:gd name="connsiteY4" fmla="*/ 2002553 h 2057839"/>
              <a:gd name="connsiteX5" fmla="*/ 2238826 w 3024019"/>
              <a:gd name="connsiteY5" fmla="*/ 1873343 h 2057839"/>
              <a:gd name="connsiteX6" fmla="*/ 3024019 w 3024019"/>
              <a:gd name="connsiteY6" fmla="*/ 1038456 h 2057839"/>
              <a:gd name="connsiteX0" fmla="*/ 3004140 w 3024019"/>
              <a:gd name="connsiteY0" fmla="*/ 869491 h 2057839"/>
              <a:gd name="connsiteX1" fmla="*/ 2159313 w 3024019"/>
              <a:gd name="connsiteY1" fmla="*/ 163814 h 2057839"/>
              <a:gd name="connsiteX2" fmla="*/ 757896 w 3024019"/>
              <a:gd name="connsiteY2" fmla="*/ 64422 h 2057839"/>
              <a:gd name="connsiteX3" fmla="*/ 2522 w 3024019"/>
              <a:gd name="connsiteY3" fmla="*/ 978822 h 2057839"/>
              <a:gd name="connsiteX4" fmla="*/ 688323 w 3024019"/>
              <a:gd name="connsiteY4" fmla="*/ 2002553 h 2057839"/>
              <a:gd name="connsiteX5" fmla="*/ 2238826 w 3024019"/>
              <a:gd name="connsiteY5" fmla="*/ 1873343 h 2057839"/>
              <a:gd name="connsiteX6" fmla="*/ 3024019 w 3024019"/>
              <a:gd name="connsiteY6" fmla="*/ 1038456 h 2057839"/>
              <a:gd name="connsiteX0" fmla="*/ 3004140 w 3024019"/>
              <a:gd name="connsiteY0" fmla="*/ 852332 h 2040680"/>
              <a:gd name="connsiteX1" fmla="*/ 2049982 w 3024019"/>
              <a:gd name="connsiteY1" fmla="*/ 206289 h 2040680"/>
              <a:gd name="connsiteX2" fmla="*/ 757896 w 3024019"/>
              <a:gd name="connsiteY2" fmla="*/ 47263 h 2040680"/>
              <a:gd name="connsiteX3" fmla="*/ 2522 w 3024019"/>
              <a:gd name="connsiteY3" fmla="*/ 961663 h 2040680"/>
              <a:gd name="connsiteX4" fmla="*/ 688323 w 3024019"/>
              <a:gd name="connsiteY4" fmla="*/ 1985394 h 2040680"/>
              <a:gd name="connsiteX5" fmla="*/ 2238826 w 3024019"/>
              <a:gd name="connsiteY5" fmla="*/ 1856184 h 2040680"/>
              <a:gd name="connsiteX6" fmla="*/ 3024019 w 3024019"/>
              <a:gd name="connsiteY6" fmla="*/ 1021297 h 2040680"/>
              <a:gd name="connsiteX0" fmla="*/ 3004140 w 3024019"/>
              <a:gd name="connsiteY0" fmla="*/ 855559 h 2043907"/>
              <a:gd name="connsiteX1" fmla="*/ 2049982 w 3024019"/>
              <a:gd name="connsiteY1" fmla="*/ 209516 h 2043907"/>
              <a:gd name="connsiteX2" fmla="*/ 757896 w 3024019"/>
              <a:gd name="connsiteY2" fmla="*/ 50490 h 2043907"/>
              <a:gd name="connsiteX3" fmla="*/ 2522 w 3024019"/>
              <a:gd name="connsiteY3" fmla="*/ 964890 h 2043907"/>
              <a:gd name="connsiteX4" fmla="*/ 688323 w 3024019"/>
              <a:gd name="connsiteY4" fmla="*/ 1988621 h 2043907"/>
              <a:gd name="connsiteX5" fmla="*/ 2238826 w 3024019"/>
              <a:gd name="connsiteY5" fmla="*/ 1859411 h 2043907"/>
              <a:gd name="connsiteX6" fmla="*/ 3024019 w 3024019"/>
              <a:gd name="connsiteY6" fmla="*/ 1024524 h 2043907"/>
              <a:gd name="connsiteX0" fmla="*/ 3004140 w 3024019"/>
              <a:gd name="connsiteY0" fmla="*/ 861119 h 2049467"/>
              <a:gd name="connsiteX1" fmla="*/ 2139435 w 3024019"/>
              <a:gd name="connsiteY1" fmla="*/ 195197 h 2049467"/>
              <a:gd name="connsiteX2" fmla="*/ 757896 w 3024019"/>
              <a:gd name="connsiteY2" fmla="*/ 56050 h 2049467"/>
              <a:gd name="connsiteX3" fmla="*/ 2522 w 3024019"/>
              <a:gd name="connsiteY3" fmla="*/ 970450 h 2049467"/>
              <a:gd name="connsiteX4" fmla="*/ 688323 w 3024019"/>
              <a:gd name="connsiteY4" fmla="*/ 1994181 h 2049467"/>
              <a:gd name="connsiteX5" fmla="*/ 2238826 w 3024019"/>
              <a:gd name="connsiteY5" fmla="*/ 1864971 h 2049467"/>
              <a:gd name="connsiteX6" fmla="*/ 3024019 w 3024019"/>
              <a:gd name="connsiteY6" fmla="*/ 1030084 h 2049467"/>
              <a:gd name="connsiteX0" fmla="*/ 3004140 w 3014080"/>
              <a:gd name="connsiteY0" fmla="*/ 861119 h 2046767"/>
              <a:gd name="connsiteX1" fmla="*/ 2139435 w 3014080"/>
              <a:gd name="connsiteY1" fmla="*/ 195197 h 2046767"/>
              <a:gd name="connsiteX2" fmla="*/ 757896 w 3014080"/>
              <a:gd name="connsiteY2" fmla="*/ 56050 h 2046767"/>
              <a:gd name="connsiteX3" fmla="*/ 2522 w 3014080"/>
              <a:gd name="connsiteY3" fmla="*/ 970450 h 2046767"/>
              <a:gd name="connsiteX4" fmla="*/ 688323 w 3014080"/>
              <a:gd name="connsiteY4" fmla="*/ 1994181 h 2046767"/>
              <a:gd name="connsiteX5" fmla="*/ 2238826 w 3014080"/>
              <a:gd name="connsiteY5" fmla="*/ 1864971 h 2046767"/>
              <a:gd name="connsiteX6" fmla="*/ 3014080 w 3014080"/>
              <a:gd name="connsiteY6" fmla="*/ 1109597 h 2046767"/>
              <a:gd name="connsiteX0" fmla="*/ 3004140 w 3014080"/>
              <a:gd name="connsiteY0" fmla="*/ 898399 h 2044290"/>
              <a:gd name="connsiteX1" fmla="*/ 2139435 w 3014080"/>
              <a:gd name="connsiteY1" fmla="*/ 192720 h 2044290"/>
              <a:gd name="connsiteX2" fmla="*/ 757896 w 3014080"/>
              <a:gd name="connsiteY2" fmla="*/ 53573 h 2044290"/>
              <a:gd name="connsiteX3" fmla="*/ 2522 w 3014080"/>
              <a:gd name="connsiteY3" fmla="*/ 967973 h 2044290"/>
              <a:gd name="connsiteX4" fmla="*/ 688323 w 3014080"/>
              <a:gd name="connsiteY4" fmla="*/ 1991704 h 2044290"/>
              <a:gd name="connsiteX5" fmla="*/ 2238826 w 3014080"/>
              <a:gd name="connsiteY5" fmla="*/ 1862494 h 2044290"/>
              <a:gd name="connsiteX6" fmla="*/ 3014080 w 3014080"/>
              <a:gd name="connsiteY6" fmla="*/ 1107120 h 2044290"/>
              <a:gd name="connsiteX0" fmla="*/ 3004140 w 3014080"/>
              <a:gd name="connsiteY0" fmla="*/ 898399 h 2044290"/>
              <a:gd name="connsiteX1" fmla="*/ 2139435 w 3014080"/>
              <a:gd name="connsiteY1" fmla="*/ 192720 h 2044290"/>
              <a:gd name="connsiteX2" fmla="*/ 757896 w 3014080"/>
              <a:gd name="connsiteY2" fmla="*/ 53573 h 2044290"/>
              <a:gd name="connsiteX3" fmla="*/ 2522 w 3014080"/>
              <a:gd name="connsiteY3" fmla="*/ 967973 h 2044290"/>
              <a:gd name="connsiteX4" fmla="*/ 688323 w 3014080"/>
              <a:gd name="connsiteY4" fmla="*/ 1991704 h 2044290"/>
              <a:gd name="connsiteX5" fmla="*/ 2238826 w 3014080"/>
              <a:gd name="connsiteY5" fmla="*/ 1862494 h 2044290"/>
              <a:gd name="connsiteX6" fmla="*/ 3014080 w 3014080"/>
              <a:gd name="connsiteY6" fmla="*/ 1107120 h 2044290"/>
              <a:gd name="connsiteX0" fmla="*/ 3004140 w 3004140"/>
              <a:gd name="connsiteY0" fmla="*/ 898399 h 2038562"/>
              <a:gd name="connsiteX1" fmla="*/ 2139435 w 3004140"/>
              <a:gd name="connsiteY1" fmla="*/ 192720 h 2038562"/>
              <a:gd name="connsiteX2" fmla="*/ 757896 w 3004140"/>
              <a:gd name="connsiteY2" fmla="*/ 53573 h 2038562"/>
              <a:gd name="connsiteX3" fmla="*/ 2522 w 3004140"/>
              <a:gd name="connsiteY3" fmla="*/ 967973 h 2038562"/>
              <a:gd name="connsiteX4" fmla="*/ 688323 w 3004140"/>
              <a:gd name="connsiteY4" fmla="*/ 1991704 h 2038562"/>
              <a:gd name="connsiteX5" fmla="*/ 2238826 w 3004140"/>
              <a:gd name="connsiteY5" fmla="*/ 1862494 h 2038562"/>
              <a:gd name="connsiteX6" fmla="*/ 2994202 w 3004140"/>
              <a:gd name="connsiteY6" fmla="*/ 1295964 h 2038562"/>
              <a:gd name="connsiteX0" fmla="*/ 3004140 w 3004140"/>
              <a:gd name="connsiteY0" fmla="*/ 898399 h 2032151"/>
              <a:gd name="connsiteX1" fmla="*/ 2139435 w 3004140"/>
              <a:gd name="connsiteY1" fmla="*/ 192720 h 2032151"/>
              <a:gd name="connsiteX2" fmla="*/ 757896 w 3004140"/>
              <a:gd name="connsiteY2" fmla="*/ 53573 h 2032151"/>
              <a:gd name="connsiteX3" fmla="*/ 2522 w 3004140"/>
              <a:gd name="connsiteY3" fmla="*/ 967973 h 2032151"/>
              <a:gd name="connsiteX4" fmla="*/ 688323 w 3004140"/>
              <a:gd name="connsiteY4" fmla="*/ 1991704 h 2032151"/>
              <a:gd name="connsiteX5" fmla="*/ 2238826 w 3004140"/>
              <a:gd name="connsiteY5" fmla="*/ 1862494 h 2032151"/>
              <a:gd name="connsiteX6" fmla="*/ 2994202 w 3004140"/>
              <a:gd name="connsiteY6" fmla="*/ 1553139 h 2032151"/>
              <a:gd name="connsiteX0" fmla="*/ 3032715 w 3032715"/>
              <a:gd name="connsiteY0" fmla="*/ 604953 h 2024455"/>
              <a:gd name="connsiteX1" fmla="*/ 2139435 w 3032715"/>
              <a:gd name="connsiteY1" fmla="*/ 185024 h 2024455"/>
              <a:gd name="connsiteX2" fmla="*/ 757896 w 3032715"/>
              <a:gd name="connsiteY2" fmla="*/ 45877 h 2024455"/>
              <a:gd name="connsiteX3" fmla="*/ 2522 w 3032715"/>
              <a:gd name="connsiteY3" fmla="*/ 960277 h 2024455"/>
              <a:gd name="connsiteX4" fmla="*/ 688323 w 3032715"/>
              <a:gd name="connsiteY4" fmla="*/ 1984008 h 2024455"/>
              <a:gd name="connsiteX5" fmla="*/ 2238826 w 3032715"/>
              <a:gd name="connsiteY5" fmla="*/ 1854798 h 2024455"/>
              <a:gd name="connsiteX6" fmla="*/ 2994202 w 3032715"/>
              <a:gd name="connsiteY6" fmla="*/ 1545443 h 2024455"/>
              <a:gd name="connsiteX0" fmla="*/ 3032715 w 3070402"/>
              <a:gd name="connsiteY0" fmla="*/ 604953 h 2024455"/>
              <a:gd name="connsiteX1" fmla="*/ 2139435 w 3070402"/>
              <a:gd name="connsiteY1" fmla="*/ 185024 h 2024455"/>
              <a:gd name="connsiteX2" fmla="*/ 757896 w 3070402"/>
              <a:gd name="connsiteY2" fmla="*/ 45877 h 2024455"/>
              <a:gd name="connsiteX3" fmla="*/ 2522 w 3070402"/>
              <a:gd name="connsiteY3" fmla="*/ 960277 h 2024455"/>
              <a:gd name="connsiteX4" fmla="*/ 688323 w 3070402"/>
              <a:gd name="connsiteY4" fmla="*/ 1984008 h 2024455"/>
              <a:gd name="connsiteX5" fmla="*/ 2238826 w 3070402"/>
              <a:gd name="connsiteY5" fmla="*/ 1854798 h 2024455"/>
              <a:gd name="connsiteX6" fmla="*/ 3070402 w 3070402"/>
              <a:gd name="connsiteY6" fmla="*/ 1545443 h 2024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0402" h="2024455">
                <a:moveTo>
                  <a:pt x="3032715" y="604953"/>
                </a:moveTo>
                <a:cubicBezTo>
                  <a:pt x="2436367" y="601640"/>
                  <a:pt x="2518571" y="278203"/>
                  <a:pt x="2139435" y="185024"/>
                </a:cubicBezTo>
                <a:cubicBezTo>
                  <a:pt x="1760299" y="91845"/>
                  <a:pt x="1114048" y="-83332"/>
                  <a:pt x="757896" y="45877"/>
                </a:cubicBezTo>
                <a:cubicBezTo>
                  <a:pt x="401744" y="175086"/>
                  <a:pt x="33996" y="339081"/>
                  <a:pt x="2522" y="960277"/>
                </a:cubicBezTo>
                <a:cubicBezTo>
                  <a:pt x="-28952" y="1581473"/>
                  <a:pt x="236093" y="1864738"/>
                  <a:pt x="688323" y="1984008"/>
                </a:cubicBezTo>
                <a:cubicBezTo>
                  <a:pt x="1140553" y="2103278"/>
                  <a:pt x="1841813" y="1927892"/>
                  <a:pt x="2238826" y="1854798"/>
                </a:cubicBezTo>
                <a:cubicBezTo>
                  <a:pt x="2635839" y="1781704"/>
                  <a:pt x="2338219" y="1588513"/>
                  <a:pt x="3070402" y="1545443"/>
                </a:cubicBezTo>
              </a:path>
            </a:pathLst>
          </a:custGeom>
          <a:pattFill prst="pct50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9BB625E-EBC1-4BFE-A10B-191CAB676B58}"/>
              </a:ext>
            </a:extLst>
          </p:cNvPr>
          <p:cNvCxnSpPr>
            <a:cxnSpLocks/>
          </p:cNvCxnSpPr>
          <p:nvPr/>
        </p:nvCxnSpPr>
        <p:spPr>
          <a:xfrm flipV="1">
            <a:off x="6045221" y="2424939"/>
            <a:ext cx="0" cy="465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B73A777-0FC2-4EAC-A01A-A6982298C455}"/>
              </a:ext>
            </a:extLst>
          </p:cNvPr>
          <p:cNvCxnSpPr>
            <a:cxnSpLocks/>
          </p:cNvCxnSpPr>
          <p:nvPr/>
        </p:nvCxnSpPr>
        <p:spPr>
          <a:xfrm flipH="1" flipV="1">
            <a:off x="5506557" y="2503975"/>
            <a:ext cx="226570" cy="4370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DFE322A-AD22-4D9D-A6C3-C61FBBFDACE3}"/>
              </a:ext>
            </a:extLst>
          </p:cNvPr>
          <p:cNvCxnSpPr>
            <a:cxnSpLocks/>
          </p:cNvCxnSpPr>
          <p:nvPr/>
        </p:nvCxnSpPr>
        <p:spPr>
          <a:xfrm flipH="1" flipV="1">
            <a:off x="4955016" y="2883526"/>
            <a:ext cx="446607" cy="2088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D59B31B-4B3C-4E05-B767-C3C546032106}"/>
              </a:ext>
            </a:extLst>
          </p:cNvPr>
          <p:cNvCxnSpPr>
            <a:cxnSpLocks/>
          </p:cNvCxnSpPr>
          <p:nvPr/>
        </p:nvCxnSpPr>
        <p:spPr>
          <a:xfrm flipH="1">
            <a:off x="4870966" y="3758547"/>
            <a:ext cx="541146" cy="937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E342352-BABF-4236-AB1D-86AA6CF68330}"/>
              </a:ext>
            </a:extLst>
          </p:cNvPr>
          <p:cNvCxnSpPr>
            <a:cxnSpLocks/>
          </p:cNvCxnSpPr>
          <p:nvPr/>
        </p:nvCxnSpPr>
        <p:spPr>
          <a:xfrm flipH="1">
            <a:off x="5893462" y="3941791"/>
            <a:ext cx="28568" cy="478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661C956-1534-4381-93B0-C1F73AD8480E}"/>
              </a:ext>
            </a:extLst>
          </p:cNvPr>
          <p:cNvCxnSpPr>
            <a:cxnSpLocks/>
          </p:cNvCxnSpPr>
          <p:nvPr/>
        </p:nvCxnSpPr>
        <p:spPr>
          <a:xfrm>
            <a:off x="6432989" y="3902422"/>
            <a:ext cx="80365" cy="458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F53F9A8-382F-4419-93DD-F105E5E04C49}"/>
              </a:ext>
            </a:extLst>
          </p:cNvPr>
          <p:cNvCxnSpPr>
            <a:cxnSpLocks/>
          </p:cNvCxnSpPr>
          <p:nvPr/>
        </p:nvCxnSpPr>
        <p:spPr>
          <a:xfrm>
            <a:off x="6874360" y="3789028"/>
            <a:ext cx="145975" cy="458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0695743-D286-47DA-930F-700EFA46C3BC}"/>
              </a:ext>
            </a:extLst>
          </p:cNvPr>
          <p:cNvCxnSpPr>
            <a:cxnSpLocks/>
          </p:cNvCxnSpPr>
          <p:nvPr/>
        </p:nvCxnSpPr>
        <p:spPr>
          <a:xfrm>
            <a:off x="7020335" y="3758547"/>
            <a:ext cx="277118" cy="182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A4AAD04-2A16-4B32-AB0C-195DD56F40F4}"/>
              </a:ext>
            </a:extLst>
          </p:cNvPr>
          <p:cNvCxnSpPr>
            <a:cxnSpLocks/>
          </p:cNvCxnSpPr>
          <p:nvPr/>
        </p:nvCxnSpPr>
        <p:spPr>
          <a:xfrm flipV="1">
            <a:off x="6925164" y="3053735"/>
            <a:ext cx="406742" cy="2125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71BF5D1-07D3-42CA-9F0C-9747DCFA8CFE}"/>
              </a:ext>
            </a:extLst>
          </p:cNvPr>
          <p:cNvCxnSpPr>
            <a:cxnSpLocks/>
          </p:cNvCxnSpPr>
          <p:nvPr/>
        </p:nvCxnSpPr>
        <p:spPr>
          <a:xfrm flipV="1">
            <a:off x="6675985" y="2685082"/>
            <a:ext cx="406742" cy="3467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DD810F0-3166-42C6-AC89-37BE7D3BA47A}"/>
              </a:ext>
            </a:extLst>
          </p:cNvPr>
          <p:cNvCxnSpPr>
            <a:cxnSpLocks/>
          </p:cNvCxnSpPr>
          <p:nvPr/>
        </p:nvCxnSpPr>
        <p:spPr>
          <a:xfrm flipV="1">
            <a:off x="6401780" y="2486627"/>
            <a:ext cx="196813" cy="4981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57" name="Object 9">
            <a:extLst>
              <a:ext uri="{FF2B5EF4-FFF2-40B4-BE49-F238E27FC236}">
                <a16:creationId xmlns:a16="http://schemas.microsoft.com/office/drawing/2014/main" id="{9D3A8BA2-7550-4DDF-B1B2-AF79828076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03914" y="2135446"/>
          <a:ext cx="611187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06080" imgH="228600" progId="Equation.DSMT4">
                  <p:embed/>
                </p:oleObj>
              </mc:Choice>
              <mc:Fallback>
                <p:oleObj name="Equation" r:id="rId3" imgW="406080" imgH="228600" progId="Equation.DSMT4">
                  <p:embed/>
                  <p:pic>
                    <p:nvPicPr>
                      <p:cNvPr id="57" name="Object 9">
                        <a:extLst>
                          <a:ext uri="{FF2B5EF4-FFF2-40B4-BE49-F238E27FC236}">
                            <a16:creationId xmlns:a16="http://schemas.microsoft.com/office/drawing/2014/main" id="{9D3A8BA2-7550-4DDF-B1B2-AF798280764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3914" y="2135446"/>
                        <a:ext cx="611187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9">
            <a:extLst>
              <a:ext uri="{FF2B5EF4-FFF2-40B4-BE49-F238E27FC236}">
                <a16:creationId xmlns:a16="http://schemas.microsoft.com/office/drawing/2014/main" id="{6955BBED-568A-4D50-BE53-51369A4E1F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9595155"/>
              </p:ext>
            </p:extLst>
          </p:nvPr>
        </p:nvGraphicFramePr>
        <p:xfrm>
          <a:off x="6237220" y="3270005"/>
          <a:ext cx="534987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55320" imgH="228600" progId="Equation.DSMT4">
                  <p:embed/>
                </p:oleObj>
              </mc:Choice>
              <mc:Fallback>
                <p:oleObj name="Equation" r:id="rId5" imgW="355320" imgH="228600" progId="Equation.DSMT4">
                  <p:embed/>
                  <p:pic>
                    <p:nvPicPr>
                      <p:cNvPr id="58" name="Object 9">
                        <a:extLst>
                          <a:ext uri="{FF2B5EF4-FFF2-40B4-BE49-F238E27FC236}">
                            <a16:creationId xmlns:a16="http://schemas.microsoft.com/office/drawing/2014/main" id="{6955BBED-568A-4D50-BE53-51369A4E1FD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7220" y="3270005"/>
                        <a:ext cx="534987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Arrow: Right 60">
            <a:extLst>
              <a:ext uri="{FF2B5EF4-FFF2-40B4-BE49-F238E27FC236}">
                <a16:creationId xmlns:a16="http://schemas.microsoft.com/office/drawing/2014/main" id="{C84D28D0-3838-4F72-AB46-CF1FE78592AC}"/>
              </a:ext>
            </a:extLst>
          </p:cNvPr>
          <p:cNvSpPr/>
          <p:nvPr/>
        </p:nvSpPr>
        <p:spPr>
          <a:xfrm>
            <a:off x="7880763" y="2737272"/>
            <a:ext cx="1843997" cy="1510413"/>
          </a:xfrm>
          <a:prstGeom prst="rightArrow">
            <a:avLst>
              <a:gd name="adj1" fmla="val 64238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Bef>
                <a:spcPct val="20000"/>
              </a:spcBef>
            </a:pPr>
            <a:r>
              <a:rPr lang="en-US" altLang="en-US" sz="1200" dirty="0"/>
              <a:t>Escaping air acceleration Cs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DE3317AD-7345-4D0E-B8C8-0D8687E63937}"/>
              </a:ext>
            </a:extLst>
          </p:cNvPr>
          <p:cNvSpPr/>
          <p:nvPr/>
        </p:nvSpPr>
        <p:spPr>
          <a:xfrm flipH="1">
            <a:off x="5466326" y="4530320"/>
            <a:ext cx="1408033" cy="63964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Bef>
                <a:spcPct val="20000"/>
              </a:spcBef>
            </a:pPr>
            <a:r>
              <a:rPr lang="en-US" altLang="en-US" sz="1200" dirty="0"/>
              <a:t>Reaction balloon acceleration Co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49F33B6-CD13-4C6F-9A0D-D5A426D04F03}"/>
              </a:ext>
            </a:extLst>
          </p:cNvPr>
          <p:cNvSpPr/>
          <p:nvPr/>
        </p:nvSpPr>
        <p:spPr>
          <a:xfrm>
            <a:off x="3742673" y="2902732"/>
            <a:ext cx="2057828" cy="12611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6429192-EA92-4B5D-8E42-C247B9AD18CA}"/>
              </a:ext>
            </a:extLst>
          </p:cNvPr>
          <p:cNvSpPr/>
          <p:nvPr/>
        </p:nvSpPr>
        <p:spPr>
          <a:xfrm>
            <a:off x="7437454" y="4509781"/>
            <a:ext cx="886617" cy="371869"/>
          </a:xfrm>
          <a:prstGeom prst="roundRect">
            <a:avLst/>
          </a:prstGeom>
          <a:pattFill prst="pct90">
            <a:fgClr>
              <a:srgbClr val="FF0000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>
                <a:solidFill>
                  <a:schemeClr val="tx1"/>
                </a:solidFill>
              </a:rPr>
              <a:t>Fuel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CD9D7-BDC0-4330-ADE0-331BA89E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7.1 Introduction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DE50D0-1D80-4446-9537-D1EC52CDDC8A}"/>
              </a:ext>
            </a:extLst>
          </p:cNvPr>
          <p:cNvSpPr/>
          <p:nvPr/>
        </p:nvSpPr>
        <p:spPr>
          <a:xfrm>
            <a:off x="4133975" y="3224872"/>
            <a:ext cx="1332353" cy="55935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C3237B3-6663-4711-A4A7-4B0AB281BADE}"/>
              </a:ext>
            </a:extLst>
          </p:cNvPr>
          <p:cNvSpPr/>
          <p:nvPr/>
        </p:nvSpPr>
        <p:spPr>
          <a:xfrm>
            <a:off x="4703914" y="3424979"/>
            <a:ext cx="566769" cy="140052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5675AE4-44DF-420B-B820-895B730AB856}"/>
              </a:ext>
            </a:extLst>
          </p:cNvPr>
          <p:cNvGrpSpPr/>
          <p:nvPr/>
        </p:nvGrpSpPr>
        <p:grpSpPr>
          <a:xfrm>
            <a:off x="4133395" y="3137852"/>
            <a:ext cx="1316961" cy="710150"/>
            <a:chOff x="6363273" y="3385008"/>
            <a:chExt cx="1549469" cy="71015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76C9FDA-5635-461A-A8B2-90DA8A1EDBAD}"/>
                </a:ext>
              </a:extLst>
            </p:cNvPr>
            <p:cNvSpPr/>
            <p:nvPr/>
          </p:nvSpPr>
          <p:spPr>
            <a:xfrm rot="21419035">
              <a:off x="6365503" y="3385008"/>
              <a:ext cx="1547239" cy="125221"/>
            </a:xfrm>
            <a:custGeom>
              <a:avLst/>
              <a:gdLst>
                <a:gd name="connsiteX0" fmla="*/ 1262269 w 1262269"/>
                <a:gd name="connsiteY0" fmla="*/ 367748 h 437321"/>
                <a:gd name="connsiteX1" fmla="*/ 546652 w 1262269"/>
                <a:gd name="connsiteY1" fmla="*/ 0 h 437321"/>
                <a:gd name="connsiteX2" fmla="*/ 0 w 1262269"/>
                <a:gd name="connsiteY2" fmla="*/ 248478 h 437321"/>
                <a:gd name="connsiteX3" fmla="*/ 606287 w 1262269"/>
                <a:gd name="connsiteY3" fmla="*/ 427382 h 437321"/>
                <a:gd name="connsiteX4" fmla="*/ 1262269 w 1262269"/>
                <a:gd name="connsiteY4" fmla="*/ 437321 h 437321"/>
                <a:gd name="connsiteX5" fmla="*/ 1262269 w 1262269"/>
                <a:gd name="connsiteY5" fmla="*/ 367748 h 437321"/>
                <a:gd name="connsiteX0" fmla="*/ 1262478 w 1262478"/>
                <a:gd name="connsiteY0" fmla="*/ 369148 h 438721"/>
                <a:gd name="connsiteX1" fmla="*/ 546861 w 1262478"/>
                <a:gd name="connsiteY1" fmla="*/ 1400 h 438721"/>
                <a:gd name="connsiteX2" fmla="*/ 209 w 1262478"/>
                <a:gd name="connsiteY2" fmla="*/ 249878 h 438721"/>
                <a:gd name="connsiteX3" fmla="*/ 606496 w 1262478"/>
                <a:gd name="connsiteY3" fmla="*/ 428782 h 438721"/>
                <a:gd name="connsiteX4" fmla="*/ 1262478 w 1262478"/>
                <a:gd name="connsiteY4" fmla="*/ 438721 h 438721"/>
                <a:gd name="connsiteX5" fmla="*/ 1262478 w 1262478"/>
                <a:gd name="connsiteY5" fmla="*/ 369148 h 438721"/>
                <a:gd name="connsiteX0" fmla="*/ 1306857 w 1306857"/>
                <a:gd name="connsiteY0" fmla="*/ 369078 h 438651"/>
                <a:gd name="connsiteX1" fmla="*/ 591240 w 1306857"/>
                <a:gd name="connsiteY1" fmla="*/ 1330 h 438651"/>
                <a:gd name="connsiteX2" fmla="*/ 44588 w 1306857"/>
                <a:gd name="connsiteY2" fmla="*/ 249808 h 438651"/>
                <a:gd name="connsiteX3" fmla="*/ 650875 w 1306857"/>
                <a:gd name="connsiteY3" fmla="*/ 428712 h 438651"/>
                <a:gd name="connsiteX4" fmla="*/ 1306857 w 1306857"/>
                <a:gd name="connsiteY4" fmla="*/ 438651 h 438651"/>
                <a:gd name="connsiteX5" fmla="*/ 1306857 w 1306857"/>
                <a:gd name="connsiteY5" fmla="*/ 369078 h 438651"/>
                <a:gd name="connsiteX0" fmla="*/ 1264399 w 1264399"/>
                <a:gd name="connsiteY0" fmla="*/ 369544 h 439117"/>
                <a:gd name="connsiteX1" fmla="*/ 548782 w 1264399"/>
                <a:gd name="connsiteY1" fmla="*/ 1796 h 439117"/>
                <a:gd name="connsiteX2" fmla="*/ 2130 w 1264399"/>
                <a:gd name="connsiteY2" fmla="*/ 250274 h 439117"/>
                <a:gd name="connsiteX3" fmla="*/ 608417 w 1264399"/>
                <a:gd name="connsiteY3" fmla="*/ 429178 h 439117"/>
                <a:gd name="connsiteX4" fmla="*/ 1264399 w 1264399"/>
                <a:gd name="connsiteY4" fmla="*/ 439117 h 439117"/>
                <a:gd name="connsiteX5" fmla="*/ 1264399 w 1264399"/>
                <a:gd name="connsiteY5" fmla="*/ 369544 h 439117"/>
                <a:gd name="connsiteX0" fmla="*/ 1264475 w 1264475"/>
                <a:gd name="connsiteY0" fmla="*/ 369544 h 439117"/>
                <a:gd name="connsiteX1" fmla="*/ 548858 w 1264475"/>
                <a:gd name="connsiteY1" fmla="*/ 1796 h 439117"/>
                <a:gd name="connsiteX2" fmla="*/ 2206 w 1264475"/>
                <a:gd name="connsiteY2" fmla="*/ 250274 h 439117"/>
                <a:gd name="connsiteX3" fmla="*/ 608493 w 1264475"/>
                <a:gd name="connsiteY3" fmla="*/ 429178 h 439117"/>
                <a:gd name="connsiteX4" fmla="*/ 1264475 w 1264475"/>
                <a:gd name="connsiteY4" fmla="*/ 439117 h 439117"/>
                <a:gd name="connsiteX5" fmla="*/ 1264475 w 1264475"/>
                <a:gd name="connsiteY5" fmla="*/ 369544 h 43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475" h="439117">
                  <a:moveTo>
                    <a:pt x="1264475" y="369544"/>
                  </a:moveTo>
                  <a:cubicBezTo>
                    <a:pt x="1145206" y="296657"/>
                    <a:pt x="759236" y="21674"/>
                    <a:pt x="548858" y="1796"/>
                  </a:cubicBezTo>
                  <a:cubicBezTo>
                    <a:pt x="338480" y="-18082"/>
                    <a:pt x="38649" y="131004"/>
                    <a:pt x="2206" y="250274"/>
                  </a:cubicBezTo>
                  <a:cubicBezTo>
                    <a:pt x="-34237" y="369544"/>
                    <a:pt x="389832" y="425865"/>
                    <a:pt x="608493" y="429178"/>
                  </a:cubicBezTo>
                  <a:lnTo>
                    <a:pt x="1264475" y="439117"/>
                  </a:lnTo>
                  <a:lnTo>
                    <a:pt x="1264475" y="369544"/>
                  </a:lnTo>
                  <a:close/>
                </a:path>
              </a:pathLst>
            </a:custGeom>
            <a:pattFill prst="pct50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2DDEF6CC-E472-49FD-B66F-5988D948D33A}"/>
                </a:ext>
              </a:extLst>
            </p:cNvPr>
            <p:cNvSpPr/>
            <p:nvPr/>
          </p:nvSpPr>
          <p:spPr>
            <a:xfrm rot="158928" flipV="1">
              <a:off x="6363273" y="3981182"/>
              <a:ext cx="1547239" cy="113976"/>
            </a:xfrm>
            <a:custGeom>
              <a:avLst/>
              <a:gdLst>
                <a:gd name="connsiteX0" fmla="*/ 1262269 w 1262269"/>
                <a:gd name="connsiteY0" fmla="*/ 367748 h 437321"/>
                <a:gd name="connsiteX1" fmla="*/ 546652 w 1262269"/>
                <a:gd name="connsiteY1" fmla="*/ 0 h 437321"/>
                <a:gd name="connsiteX2" fmla="*/ 0 w 1262269"/>
                <a:gd name="connsiteY2" fmla="*/ 248478 h 437321"/>
                <a:gd name="connsiteX3" fmla="*/ 606287 w 1262269"/>
                <a:gd name="connsiteY3" fmla="*/ 427382 h 437321"/>
                <a:gd name="connsiteX4" fmla="*/ 1262269 w 1262269"/>
                <a:gd name="connsiteY4" fmla="*/ 437321 h 437321"/>
                <a:gd name="connsiteX5" fmla="*/ 1262269 w 1262269"/>
                <a:gd name="connsiteY5" fmla="*/ 367748 h 437321"/>
                <a:gd name="connsiteX0" fmla="*/ 1262478 w 1262478"/>
                <a:gd name="connsiteY0" fmla="*/ 369148 h 438721"/>
                <a:gd name="connsiteX1" fmla="*/ 546861 w 1262478"/>
                <a:gd name="connsiteY1" fmla="*/ 1400 h 438721"/>
                <a:gd name="connsiteX2" fmla="*/ 209 w 1262478"/>
                <a:gd name="connsiteY2" fmla="*/ 249878 h 438721"/>
                <a:gd name="connsiteX3" fmla="*/ 606496 w 1262478"/>
                <a:gd name="connsiteY3" fmla="*/ 428782 h 438721"/>
                <a:gd name="connsiteX4" fmla="*/ 1262478 w 1262478"/>
                <a:gd name="connsiteY4" fmla="*/ 438721 h 438721"/>
                <a:gd name="connsiteX5" fmla="*/ 1262478 w 1262478"/>
                <a:gd name="connsiteY5" fmla="*/ 369148 h 438721"/>
                <a:gd name="connsiteX0" fmla="*/ 1306857 w 1306857"/>
                <a:gd name="connsiteY0" fmla="*/ 369078 h 438651"/>
                <a:gd name="connsiteX1" fmla="*/ 591240 w 1306857"/>
                <a:gd name="connsiteY1" fmla="*/ 1330 h 438651"/>
                <a:gd name="connsiteX2" fmla="*/ 44588 w 1306857"/>
                <a:gd name="connsiteY2" fmla="*/ 249808 h 438651"/>
                <a:gd name="connsiteX3" fmla="*/ 650875 w 1306857"/>
                <a:gd name="connsiteY3" fmla="*/ 428712 h 438651"/>
                <a:gd name="connsiteX4" fmla="*/ 1306857 w 1306857"/>
                <a:gd name="connsiteY4" fmla="*/ 438651 h 438651"/>
                <a:gd name="connsiteX5" fmla="*/ 1306857 w 1306857"/>
                <a:gd name="connsiteY5" fmla="*/ 369078 h 438651"/>
                <a:gd name="connsiteX0" fmla="*/ 1264399 w 1264399"/>
                <a:gd name="connsiteY0" fmla="*/ 369544 h 439117"/>
                <a:gd name="connsiteX1" fmla="*/ 548782 w 1264399"/>
                <a:gd name="connsiteY1" fmla="*/ 1796 h 439117"/>
                <a:gd name="connsiteX2" fmla="*/ 2130 w 1264399"/>
                <a:gd name="connsiteY2" fmla="*/ 250274 h 439117"/>
                <a:gd name="connsiteX3" fmla="*/ 608417 w 1264399"/>
                <a:gd name="connsiteY3" fmla="*/ 429178 h 439117"/>
                <a:gd name="connsiteX4" fmla="*/ 1264399 w 1264399"/>
                <a:gd name="connsiteY4" fmla="*/ 439117 h 439117"/>
                <a:gd name="connsiteX5" fmla="*/ 1264399 w 1264399"/>
                <a:gd name="connsiteY5" fmla="*/ 369544 h 439117"/>
                <a:gd name="connsiteX0" fmla="*/ 1264475 w 1264475"/>
                <a:gd name="connsiteY0" fmla="*/ 369544 h 439117"/>
                <a:gd name="connsiteX1" fmla="*/ 548858 w 1264475"/>
                <a:gd name="connsiteY1" fmla="*/ 1796 h 439117"/>
                <a:gd name="connsiteX2" fmla="*/ 2206 w 1264475"/>
                <a:gd name="connsiteY2" fmla="*/ 250274 h 439117"/>
                <a:gd name="connsiteX3" fmla="*/ 608493 w 1264475"/>
                <a:gd name="connsiteY3" fmla="*/ 429178 h 439117"/>
                <a:gd name="connsiteX4" fmla="*/ 1264475 w 1264475"/>
                <a:gd name="connsiteY4" fmla="*/ 439117 h 439117"/>
                <a:gd name="connsiteX5" fmla="*/ 1264475 w 1264475"/>
                <a:gd name="connsiteY5" fmla="*/ 369544 h 43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475" h="439117">
                  <a:moveTo>
                    <a:pt x="1264475" y="369544"/>
                  </a:moveTo>
                  <a:cubicBezTo>
                    <a:pt x="1145206" y="296657"/>
                    <a:pt x="759236" y="21674"/>
                    <a:pt x="548858" y="1796"/>
                  </a:cubicBezTo>
                  <a:cubicBezTo>
                    <a:pt x="338480" y="-18082"/>
                    <a:pt x="38649" y="131004"/>
                    <a:pt x="2206" y="250274"/>
                  </a:cubicBezTo>
                  <a:cubicBezTo>
                    <a:pt x="-34237" y="369544"/>
                    <a:pt x="389832" y="425865"/>
                    <a:pt x="608493" y="429178"/>
                  </a:cubicBezTo>
                  <a:lnTo>
                    <a:pt x="1264475" y="439117"/>
                  </a:lnTo>
                  <a:lnTo>
                    <a:pt x="1264475" y="369544"/>
                  </a:lnTo>
                  <a:close/>
                </a:path>
              </a:pathLst>
            </a:custGeom>
            <a:pattFill prst="pct50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2AA3B51-B54D-4EF5-9DE1-1400183F5B84}"/>
                </a:ext>
              </a:extLst>
            </p:cNvPr>
            <p:cNvSpPr/>
            <p:nvPr/>
          </p:nvSpPr>
          <p:spPr>
            <a:xfrm flipH="1">
              <a:off x="7252559" y="3561505"/>
              <a:ext cx="285318" cy="66785"/>
            </a:xfrm>
            <a:custGeom>
              <a:avLst/>
              <a:gdLst>
                <a:gd name="connsiteX0" fmla="*/ 1262269 w 1262269"/>
                <a:gd name="connsiteY0" fmla="*/ 367748 h 437321"/>
                <a:gd name="connsiteX1" fmla="*/ 546652 w 1262269"/>
                <a:gd name="connsiteY1" fmla="*/ 0 h 437321"/>
                <a:gd name="connsiteX2" fmla="*/ 0 w 1262269"/>
                <a:gd name="connsiteY2" fmla="*/ 248478 h 437321"/>
                <a:gd name="connsiteX3" fmla="*/ 606287 w 1262269"/>
                <a:gd name="connsiteY3" fmla="*/ 427382 h 437321"/>
                <a:gd name="connsiteX4" fmla="*/ 1262269 w 1262269"/>
                <a:gd name="connsiteY4" fmla="*/ 437321 h 437321"/>
                <a:gd name="connsiteX5" fmla="*/ 1262269 w 1262269"/>
                <a:gd name="connsiteY5" fmla="*/ 367748 h 437321"/>
                <a:gd name="connsiteX0" fmla="*/ 1262478 w 1262478"/>
                <a:gd name="connsiteY0" fmla="*/ 369148 h 438721"/>
                <a:gd name="connsiteX1" fmla="*/ 546861 w 1262478"/>
                <a:gd name="connsiteY1" fmla="*/ 1400 h 438721"/>
                <a:gd name="connsiteX2" fmla="*/ 209 w 1262478"/>
                <a:gd name="connsiteY2" fmla="*/ 249878 h 438721"/>
                <a:gd name="connsiteX3" fmla="*/ 606496 w 1262478"/>
                <a:gd name="connsiteY3" fmla="*/ 428782 h 438721"/>
                <a:gd name="connsiteX4" fmla="*/ 1262478 w 1262478"/>
                <a:gd name="connsiteY4" fmla="*/ 438721 h 438721"/>
                <a:gd name="connsiteX5" fmla="*/ 1262478 w 1262478"/>
                <a:gd name="connsiteY5" fmla="*/ 369148 h 438721"/>
                <a:gd name="connsiteX0" fmla="*/ 1306857 w 1306857"/>
                <a:gd name="connsiteY0" fmla="*/ 369078 h 438651"/>
                <a:gd name="connsiteX1" fmla="*/ 591240 w 1306857"/>
                <a:gd name="connsiteY1" fmla="*/ 1330 h 438651"/>
                <a:gd name="connsiteX2" fmla="*/ 44588 w 1306857"/>
                <a:gd name="connsiteY2" fmla="*/ 249808 h 438651"/>
                <a:gd name="connsiteX3" fmla="*/ 650875 w 1306857"/>
                <a:gd name="connsiteY3" fmla="*/ 428712 h 438651"/>
                <a:gd name="connsiteX4" fmla="*/ 1306857 w 1306857"/>
                <a:gd name="connsiteY4" fmla="*/ 438651 h 438651"/>
                <a:gd name="connsiteX5" fmla="*/ 1306857 w 1306857"/>
                <a:gd name="connsiteY5" fmla="*/ 369078 h 438651"/>
                <a:gd name="connsiteX0" fmla="*/ 1264399 w 1264399"/>
                <a:gd name="connsiteY0" fmla="*/ 369544 h 439117"/>
                <a:gd name="connsiteX1" fmla="*/ 548782 w 1264399"/>
                <a:gd name="connsiteY1" fmla="*/ 1796 h 439117"/>
                <a:gd name="connsiteX2" fmla="*/ 2130 w 1264399"/>
                <a:gd name="connsiteY2" fmla="*/ 250274 h 439117"/>
                <a:gd name="connsiteX3" fmla="*/ 608417 w 1264399"/>
                <a:gd name="connsiteY3" fmla="*/ 429178 h 439117"/>
                <a:gd name="connsiteX4" fmla="*/ 1264399 w 1264399"/>
                <a:gd name="connsiteY4" fmla="*/ 439117 h 439117"/>
                <a:gd name="connsiteX5" fmla="*/ 1264399 w 1264399"/>
                <a:gd name="connsiteY5" fmla="*/ 369544 h 439117"/>
                <a:gd name="connsiteX0" fmla="*/ 1264475 w 1264475"/>
                <a:gd name="connsiteY0" fmla="*/ 369544 h 439117"/>
                <a:gd name="connsiteX1" fmla="*/ 548858 w 1264475"/>
                <a:gd name="connsiteY1" fmla="*/ 1796 h 439117"/>
                <a:gd name="connsiteX2" fmla="*/ 2206 w 1264475"/>
                <a:gd name="connsiteY2" fmla="*/ 250274 h 439117"/>
                <a:gd name="connsiteX3" fmla="*/ 608493 w 1264475"/>
                <a:gd name="connsiteY3" fmla="*/ 429178 h 439117"/>
                <a:gd name="connsiteX4" fmla="*/ 1264475 w 1264475"/>
                <a:gd name="connsiteY4" fmla="*/ 439117 h 439117"/>
                <a:gd name="connsiteX5" fmla="*/ 1264475 w 1264475"/>
                <a:gd name="connsiteY5" fmla="*/ 369544 h 43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475" h="439117">
                  <a:moveTo>
                    <a:pt x="1264475" y="369544"/>
                  </a:moveTo>
                  <a:cubicBezTo>
                    <a:pt x="1145206" y="296657"/>
                    <a:pt x="759236" y="21674"/>
                    <a:pt x="548858" y="1796"/>
                  </a:cubicBezTo>
                  <a:cubicBezTo>
                    <a:pt x="338480" y="-18082"/>
                    <a:pt x="38649" y="131004"/>
                    <a:pt x="2206" y="250274"/>
                  </a:cubicBezTo>
                  <a:cubicBezTo>
                    <a:pt x="-34237" y="369544"/>
                    <a:pt x="389832" y="425865"/>
                    <a:pt x="608493" y="429178"/>
                  </a:cubicBezTo>
                  <a:lnTo>
                    <a:pt x="1264475" y="439117"/>
                  </a:lnTo>
                  <a:lnTo>
                    <a:pt x="1264475" y="369544"/>
                  </a:lnTo>
                  <a:close/>
                </a:path>
              </a:pathLst>
            </a:custGeom>
            <a:pattFill prst="pct50">
              <a:fgClr>
                <a:srgbClr val="FF0000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883CBF5-B319-4011-BA6E-898F1FCAEF0E}"/>
                </a:ext>
              </a:extLst>
            </p:cNvPr>
            <p:cNvSpPr/>
            <p:nvPr/>
          </p:nvSpPr>
          <p:spPr>
            <a:xfrm flipH="1" flipV="1">
              <a:off x="7261691" y="3842391"/>
              <a:ext cx="285318" cy="66785"/>
            </a:xfrm>
            <a:custGeom>
              <a:avLst/>
              <a:gdLst>
                <a:gd name="connsiteX0" fmla="*/ 1262269 w 1262269"/>
                <a:gd name="connsiteY0" fmla="*/ 367748 h 437321"/>
                <a:gd name="connsiteX1" fmla="*/ 546652 w 1262269"/>
                <a:gd name="connsiteY1" fmla="*/ 0 h 437321"/>
                <a:gd name="connsiteX2" fmla="*/ 0 w 1262269"/>
                <a:gd name="connsiteY2" fmla="*/ 248478 h 437321"/>
                <a:gd name="connsiteX3" fmla="*/ 606287 w 1262269"/>
                <a:gd name="connsiteY3" fmla="*/ 427382 h 437321"/>
                <a:gd name="connsiteX4" fmla="*/ 1262269 w 1262269"/>
                <a:gd name="connsiteY4" fmla="*/ 437321 h 437321"/>
                <a:gd name="connsiteX5" fmla="*/ 1262269 w 1262269"/>
                <a:gd name="connsiteY5" fmla="*/ 367748 h 437321"/>
                <a:gd name="connsiteX0" fmla="*/ 1262478 w 1262478"/>
                <a:gd name="connsiteY0" fmla="*/ 369148 h 438721"/>
                <a:gd name="connsiteX1" fmla="*/ 546861 w 1262478"/>
                <a:gd name="connsiteY1" fmla="*/ 1400 h 438721"/>
                <a:gd name="connsiteX2" fmla="*/ 209 w 1262478"/>
                <a:gd name="connsiteY2" fmla="*/ 249878 h 438721"/>
                <a:gd name="connsiteX3" fmla="*/ 606496 w 1262478"/>
                <a:gd name="connsiteY3" fmla="*/ 428782 h 438721"/>
                <a:gd name="connsiteX4" fmla="*/ 1262478 w 1262478"/>
                <a:gd name="connsiteY4" fmla="*/ 438721 h 438721"/>
                <a:gd name="connsiteX5" fmla="*/ 1262478 w 1262478"/>
                <a:gd name="connsiteY5" fmla="*/ 369148 h 438721"/>
                <a:gd name="connsiteX0" fmla="*/ 1306857 w 1306857"/>
                <a:gd name="connsiteY0" fmla="*/ 369078 h 438651"/>
                <a:gd name="connsiteX1" fmla="*/ 591240 w 1306857"/>
                <a:gd name="connsiteY1" fmla="*/ 1330 h 438651"/>
                <a:gd name="connsiteX2" fmla="*/ 44588 w 1306857"/>
                <a:gd name="connsiteY2" fmla="*/ 249808 h 438651"/>
                <a:gd name="connsiteX3" fmla="*/ 650875 w 1306857"/>
                <a:gd name="connsiteY3" fmla="*/ 428712 h 438651"/>
                <a:gd name="connsiteX4" fmla="*/ 1306857 w 1306857"/>
                <a:gd name="connsiteY4" fmla="*/ 438651 h 438651"/>
                <a:gd name="connsiteX5" fmla="*/ 1306857 w 1306857"/>
                <a:gd name="connsiteY5" fmla="*/ 369078 h 438651"/>
                <a:gd name="connsiteX0" fmla="*/ 1264399 w 1264399"/>
                <a:gd name="connsiteY0" fmla="*/ 369544 h 439117"/>
                <a:gd name="connsiteX1" fmla="*/ 548782 w 1264399"/>
                <a:gd name="connsiteY1" fmla="*/ 1796 h 439117"/>
                <a:gd name="connsiteX2" fmla="*/ 2130 w 1264399"/>
                <a:gd name="connsiteY2" fmla="*/ 250274 h 439117"/>
                <a:gd name="connsiteX3" fmla="*/ 608417 w 1264399"/>
                <a:gd name="connsiteY3" fmla="*/ 429178 h 439117"/>
                <a:gd name="connsiteX4" fmla="*/ 1264399 w 1264399"/>
                <a:gd name="connsiteY4" fmla="*/ 439117 h 439117"/>
                <a:gd name="connsiteX5" fmla="*/ 1264399 w 1264399"/>
                <a:gd name="connsiteY5" fmla="*/ 369544 h 439117"/>
                <a:gd name="connsiteX0" fmla="*/ 1264475 w 1264475"/>
                <a:gd name="connsiteY0" fmla="*/ 369544 h 439117"/>
                <a:gd name="connsiteX1" fmla="*/ 548858 w 1264475"/>
                <a:gd name="connsiteY1" fmla="*/ 1796 h 439117"/>
                <a:gd name="connsiteX2" fmla="*/ 2206 w 1264475"/>
                <a:gd name="connsiteY2" fmla="*/ 250274 h 439117"/>
                <a:gd name="connsiteX3" fmla="*/ 608493 w 1264475"/>
                <a:gd name="connsiteY3" fmla="*/ 429178 h 439117"/>
                <a:gd name="connsiteX4" fmla="*/ 1264475 w 1264475"/>
                <a:gd name="connsiteY4" fmla="*/ 439117 h 439117"/>
                <a:gd name="connsiteX5" fmla="*/ 1264475 w 1264475"/>
                <a:gd name="connsiteY5" fmla="*/ 369544 h 43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475" h="439117">
                  <a:moveTo>
                    <a:pt x="1264475" y="369544"/>
                  </a:moveTo>
                  <a:cubicBezTo>
                    <a:pt x="1145206" y="296657"/>
                    <a:pt x="759236" y="21674"/>
                    <a:pt x="548858" y="1796"/>
                  </a:cubicBezTo>
                  <a:cubicBezTo>
                    <a:pt x="338480" y="-18082"/>
                    <a:pt x="38649" y="131004"/>
                    <a:pt x="2206" y="250274"/>
                  </a:cubicBezTo>
                  <a:cubicBezTo>
                    <a:pt x="-34237" y="369544"/>
                    <a:pt x="389832" y="425865"/>
                    <a:pt x="608493" y="429178"/>
                  </a:cubicBezTo>
                  <a:lnTo>
                    <a:pt x="1264475" y="439117"/>
                  </a:lnTo>
                  <a:lnTo>
                    <a:pt x="1264475" y="369544"/>
                  </a:lnTo>
                  <a:close/>
                </a:path>
              </a:pathLst>
            </a:custGeom>
            <a:pattFill prst="pct50">
              <a:fgClr>
                <a:srgbClr val="FF0000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77AC2C7-CE7C-4AE5-82D1-D3186932EB7F}"/>
              </a:ext>
            </a:extLst>
          </p:cNvPr>
          <p:cNvGrpSpPr/>
          <p:nvPr/>
        </p:nvGrpSpPr>
        <p:grpSpPr>
          <a:xfrm>
            <a:off x="3915920" y="2977108"/>
            <a:ext cx="195135" cy="1093996"/>
            <a:chOff x="6595717" y="3396172"/>
            <a:chExt cx="107051" cy="600164"/>
          </a:xfrm>
          <a:solidFill>
            <a:schemeClr val="bg1">
              <a:lumMod val="50000"/>
            </a:schemeClr>
          </a:solidFill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15905FC-CE42-4DEB-BC6D-7BEC0B331684}"/>
                </a:ext>
              </a:extLst>
            </p:cNvPr>
            <p:cNvSpPr/>
            <p:nvPr/>
          </p:nvSpPr>
          <p:spPr>
            <a:xfrm rot="5400000">
              <a:off x="6514902" y="3512772"/>
              <a:ext cx="304465" cy="71266"/>
            </a:xfrm>
            <a:custGeom>
              <a:avLst/>
              <a:gdLst>
                <a:gd name="connsiteX0" fmla="*/ 1262269 w 1262269"/>
                <a:gd name="connsiteY0" fmla="*/ 367748 h 437321"/>
                <a:gd name="connsiteX1" fmla="*/ 546652 w 1262269"/>
                <a:gd name="connsiteY1" fmla="*/ 0 h 437321"/>
                <a:gd name="connsiteX2" fmla="*/ 0 w 1262269"/>
                <a:gd name="connsiteY2" fmla="*/ 248478 h 437321"/>
                <a:gd name="connsiteX3" fmla="*/ 606287 w 1262269"/>
                <a:gd name="connsiteY3" fmla="*/ 427382 h 437321"/>
                <a:gd name="connsiteX4" fmla="*/ 1262269 w 1262269"/>
                <a:gd name="connsiteY4" fmla="*/ 437321 h 437321"/>
                <a:gd name="connsiteX5" fmla="*/ 1262269 w 1262269"/>
                <a:gd name="connsiteY5" fmla="*/ 367748 h 437321"/>
                <a:gd name="connsiteX0" fmla="*/ 1262478 w 1262478"/>
                <a:gd name="connsiteY0" fmla="*/ 369148 h 438721"/>
                <a:gd name="connsiteX1" fmla="*/ 546861 w 1262478"/>
                <a:gd name="connsiteY1" fmla="*/ 1400 h 438721"/>
                <a:gd name="connsiteX2" fmla="*/ 209 w 1262478"/>
                <a:gd name="connsiteY2" fmla="*/ 249878 h 438721"/>
                <a:gd name="connsiteX3" fmla="*/ 606496 w 1262478"/>
                <a:gd name="connsiteY3" fmla="*/ 428782 h 438721"/>
                <a:gd name="connsiteX4" fmla="*/ 1262478 w 1262478"/>
                <a:gd name="connsiteY4" fmla="*/ 438721 h 438721"/>
                <a:gd name="connsiteX5" fmla="*/ 1262478 w 1262478"/>
                <a:gd name="connsiteY5" fmla="*/ 369148 h 438721"/>
                <a:gd name="connsiteX0" fmla="*/ 1306857 w 1306857"/>
                <a:gd name="connsiteY0" fmla="*/ 369078 h 438651"/>
                <a:gd name="connsiteX1" fmla="*/ 591240 w 1306857"/>
                <a:gd name="connsiteY1" fmla="*/ 1330 h 438651"/>
                <a:gd name="connsiteX2" fmla="*/ 44588 w 1306857"/>
                <a:gd name="connsiteY2" fmla="*/ 249808 h 438651"/>
                <a:gd name="connsiteX3" fmla="*/ 650875 w 1306857"/>
                <a:gd name="connsiteY3" fmla="*/ 428712 h 438651"/>
                <a:gd name="connsiteX4" fmla="*/ 1306857 w 1306857"/>
                <a:gd name="connsiteY4" fmla="*/ 438651 h 438651"/>
                <a:gd name="connsiteX5" fmla="*/ 1306857 w 1306857"/>
                <a:gd name="connsiteY5" fmla="*/ 369078 h 438651"/>
                <a:gd name="connsiteX0" fmla="*/ 1264399 w 1264399"/>
                <a:gd name="connsiteY0" fmla="*/ 369544 h 439117"/>
                <a:gd name="connsiteX1" fmla="*/ 548782 w 1264399"/>
                <a:gd name="connsiteY1" fmla="*/ 1796 h 439117"/>
                <a:gd name="connsiteX2" fmla="*/ 2130 w 1264399"/>
                <a:gd name="connsiteY2" fmla="*/ 250274 h 439117"/>
                <a:gd name="connsiteX3" fmla="*/ 608417 w 1264399"/>
                <a:gd name="connsiteY3" fmla="*/ 429178 h 439117"/>
                <a:gd name="connsiteX4" fmla="*/ 1264399 w 1264399"/>
                <a:gd name="connsiteY4" fmla="*/ 439117 h 439117"/>
                <a:gd name="connsiteX5" fmla="*/ 1264399 w 1264399"/>
                <a:gd name="connsiteY5" fmla="*/ 369544 h 439117"/>
                <a:gd name="connsiteX0" fmla="*/ 1264475 w 1264475"/>
                <a:gd name="connsiteY0" fmla="*/ 369544 h 439117"/>
                <a:gd name="connsiteX1" fmla="*/ 548858 w 1264475"/>
                <a:gd name="connsiteY1" fmla="*/ 1796 h 439117"/>
                <a:gd name="connsiteX2" fmla="*/ 2206 w 1264475"/>
                <a:gd name="connsiteY2" fmla="*/ 250274 h 439117"/>
                <a:gd name="connsiteX3" fmla="*/ 608493 w 1264475"/>
                <a:gd name="connsiteY3" fmla="*/ 429178 h 439117"/>
                <a:gd name="connsiteX4" fmla="*/ 1264475 w 1264475"/>
                <a:gd name="connsiteY4" fmla="*/ 439117 h 439117"/>
                <a:gd name="connsiteX5" fmla="*/ 1264475 w 1264475"/>
                <a:gd name="connsiteY5" fmla="*/ 369544 h 43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475" h="439117">
                  <a:moveTo>
                    <a:pt x="1264475" y="369544"/>
                  </a:moveTo>
                  <a:cubicBezTo>
                    <a:pt x="1145206" y="296657"/>
                    <a:pt x="759236" y="21674"/>
                    <a:pt x="548858" y="1796"/>
                  </a:cubicBezTo>
                  <a:cubicBezTo>
                    <a:pt x="338480" y="-18082"/>
                    <a:pt x="38649" y="131004"/>
                    <a:pt x="2206" y="250274"/>
                  </a:cubicBezTo>
                  <a:cubicBezTo>
                    <a:pt x="-34237" y="369544"/>
                    <a:pt x="389832" y="425865"/>
                    <a:pt x="608493" y="429178"/>
                  </a:cubicBezTo>
                  <a:lnTo>
                    <a:pt x="1264475" y="439117"/>
                  </a:lnTo>
                  <a:lnTo>
                    <a:pt x="1264475" y="369544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17433C-DC36-4E0B-B399-2820CBAAD370}"/>
                </a:ext>
              </a:extLst>
            </p:cNvPr>
            <p:cNvSpPr/>
            <p:nvPr/>
          </p:nvSpPr>
          <p:spPr>
            <a:xfrm rot="16200000">
              <a:off x="6479117" y="3808471"/>
              <a:ext cx="304465" cy="71266"/>
            </a:xfrm>
            <a:custGeom>
              <a:avLst/>
              <a:gdLst>
                <a:gd name="connsiteX0" fmla="*/ 1262269 w 1262269"/>
                <a:gd name="connsiteY0" fmla="*/ 367748 h 437321"/>
                <a:gd name="connsiteX1" fmla="*/ 546652 w 1262269"/>
                <a:gd name="connsiteY1" fmla="*/ 0 h 437321"/>
                <a:gd name="connsiteX2" fmla="*/ 0 w 1262269"/>
                <a:gd name="connsiteY2" fmla="*/ 248478 h 437321"/>
                <a:gd name="connsiteX3" fmla="*/ 606287 w 1262269"/>
                <a:gd name="connsiteY3" fmla="*/ 427382 h 437321"/>
                <a:gd name="connsiteX4" fmla="*/ 1262269 w 1262269"/>
                <a:gd name="connsiteY4" fmla="*/ 437321 h 437321"/>
                <a:gd name="connsiteX5" fmla="*/ 1262269 w 1262269"/>
                <a:gd name="connsiteY5" fmla="*/ 367748 h 437321"/>
                <a:gd name="connsiteX0" fmla="*/ 1262478 w 1262478"/>
                <a:gd name="connsiteY0" fmla="*/ 369148 h 438721"/>
                <a:gd name="connsiteX1" fmla="*/ 546861 w 1262478"/>
                <a:gd name="connsiteY1" fmla="*/ 1400 h 438721"/>
                <a:gd name="connsiteX2" fmla="*/ 209 w 1262478"/>
                <a:gd name="connsiteY2" fmla="*/ 249878 h 438721"/>
                <a:gd name="connsiteX3" fmla="*/ 606496 w 1262478"/>
                <a:gd name="connsiteY3" fmla="*/ 428782 h 438721"/>
                <a:gd name="connsiteX4" fmla="*/ 1262478 w 1262478"/>
                <a:gd name="connsiteY4" fmla="*/ 438721 h 438721"/>
                <a:gd name="connsiteX5" fmla="*/ 1262478 w 1262478"/>
                <a:gd name="connsiteY5" fmla="*/ 369148 h 438721"/>
                <a:gd name="connsiteX0" fmla="*/ 1306857 w 1306857"/>
                <a:gd name="connsiteY0" fmla="*/ 369078 h 438651"/>
                <a:gd name="connsiteX1" fmla="*/ 591240 w 1306857"/>
                <a:gd name="connsiteY1" fmla="*/ 1330 h 438651"/>
                <a:gd name="connsiteX2" fmla="*/ 44588 w 1306857"/>
                <a:gd name="connsiteY2" fmla="*/ 249808 h 438651"/>
                <a:gd name="connsiteX3" fmla="*/ 650875 w 1306857"/>
                <a:gd name="connsiteY3" fmla="*/ 428712 h 438651"/>
                <a:gd name="connsiteX4" fmla="*/ 1306857 w 1306857"/>
                <a:gd name="connsiteY4" fmla="*/ 438651 h 438651"/>
                <a:gd name="connsiteX5" fmla="*/ 1306857 w 1306857"/>
                <a:gd name="connsiteY5" fmla="*/ 369078 h 438651"/>
                <a:gd name="connsiteX0" fmla="*/ 1264399 w 1264399"/>
                <a:gd name="connsiteY0" fmla="*/ 369544 h 439117"/>
                <a:gd name="connsiteX1" fmla="*/ 548782 w 1264399"/>
                <a:gd name="connsiteY1" fmla="*/ 1796 h 439117"/>
                <a:gd name="connsiteX2" fmla="*/ 2130 w 1264399"/>
                <a:gd name="connsiteY2" fmla="*/ 250274 h 439117"/>
                <a:gd name="connsiteX3" fmla="*/ 608417 w 1264399"/>
                <a:gd name="connsiteY3" fmla="*/ 429178 h 439117"/>
                <a:gd name="connsiteX4" fmla="*/ 1264399 w 1264399"/>
                <a:gd name="connsiteY4" fmla="*/ 439117 h 439117"/>
                <a:gd name="connsiteX5" fmla="*/ 1264399 w 1264399"/>
                <a:gd name="connsiteY5" fmla="*/ 369544 h 439117"/>
                <a:gd name="connsiteX0" fmla="*/ 1264475 w 1264475"/>
                <a:gd name="connsiteY0" fmla="*/ 369544 h 439117"/>
                <a:gd name="connsiteX1" fmla="*/ 548858 w 1264475"/>
                <a:gd name="connsiteY1" fmla="*/ 1796 h 439117"/>
                <a:gd name="connsiteX2" fmla="*/ 2206 w 1264475"/>
                <a:gd name="connsiteY2" fmla="*/ 250274 h 439117"/>
                <a:gd name="connsiteX3" fmla="*/ 608493 w 1264475"/>
                <a:gd name="connsiteY3" fmla="*/ 429178 h 439117"/>
                <a:gd name="connsiteX4" fmla="*/ 1264475 w 1264475"/>
                <a:gd name="connsiteY4" fmla="*/ 439117 h 439117"/>
                <a:gd name="connsiteX5" fmla="*/ 1264475 w 1264475"/>
                <a:gd name="connsiteY5" fmla="*/ 369544 h 43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475" h="439117">
                  <a:moveTo>
                    <a:pt x="1264475" y="369544"/>
                  </a:moveTo>
                  <a:cubicBezTo>
                    <a:pt x="1145206" y="296657"/>
                    <a:pt x="759236" y="21674"/>
                    <a:pt x="548858" y="1796"/>
                  </a:cubicBezTo>
                  <a:cubicBezTo>
                    <a:pt x="338480" y="-18082"/>
                    <a:pt x="38649" y="131004"/>
                    <a:pt x="2206" y="250274"/>
                  </a:cubicBezTo>
                  <a:cubicBezTo>
                    <a:pt x="-34237" y="369544"/>
                    <a:pt x="389832" y="425865"/>
                    <a:pt x="608493" y="429178"/>
                  </a:cubicBezTo>
                  <a:lnTo>
                    <a:pt x="1264475" y="439117"/>
                  </a:lnTo>
                  <a:lnTo>
                    <a:pt x="1264475" y="369544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612B9FE0-BD0C-45DD-967D-C8606A01E3D0}"/>
              </a:ext>
            </a:extLst>
          </p:cNvPr>
          <p:cNvSpPr/>
          <p:nvPr/>
        </p:nvSpPr>
        <p:spPr>
          <a:xfrm>
            <a:off x="3953661" y="3472145"/>
            <a:ext cx="1463040" cy="4572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06BD7797-95F5-490B-B092-86172E2FC1FD}"/>
              </a:ext>
            </a:extLst>
          </p:cNvPr>
          <p:cNvSpPr/>
          <p:nvPr/>
        </p:nvSpPr>
        <p:spPr>
          <a:xfrm>
            <a:off x="5063677" y="3618582"/>
            <a:ext cx="2807788" cy="905045"/>
          </a:xfrm>
          <a:custGeom>
            <a:avLst/>
            <a:gdLst>
              <a:gd name="connsiteX0" fmla="*/ 1570383 w 1570383"/>
              <a:gd name="connsiteY0" fmla="*/ 437322 h 437322"/>
              <a:gd name="connsiteX1" fmla="*/ 695739 w 1570383"/>
              <a:gd name="connsiteY1" fmla="*/ 228600 h 437322"/>
              <a:gd name="connsiteX2" fmla="*/ 0 w 1570383"/>
              <a:gd name="connsiteY2" fmla="*/ 0 h 437322"/>
              <a:gd name="connsiteX0" fmla="*/ 1570383 w 1570438"/>
              <a:gd name="connsiteY0" fmla="*/ 437322 h 437322"/>
              <a:gd name="connsiteX1" fmla="*/ 695739 w 1570438"/>
              <a:gd name="connsiteY1" fmla="*/ 228600 h 437322"/>
              <a:gd name="connsiteX2" fmla="*/ 0 w 1570438"/>
              <a:gd name="connsiteY2" fmla="*/ 0 h 437322"/>
              <a:gd name="connsiteX0" fmla="*/ 1570383 w 1570438"/>
              <a:gd name="connsiteY0" fmla="*/ 437322 h 437322"/>
              <a:gd name="connsiteX1" fmla="*/ 695739 w 1570438"/>
              <a:gd name="connsiteY1" fmla="*/ 228600 h 437322"/>
              <a:gd name="connsiteX2" fmla="*/ 0 w 1570438"/>
              <a:gd name="connsiteY2" fmla="*/ 0 h 437322"/>
              <a:gd name="connsiteX0" fmla="*/ 1570383 w 1570383"/>
              <a:gd name="connsiteY0" fmla="*/ 437322 h 437322"/>
              <a:gd name="connsiteX1" fmla="*/ 0 w 1570383"/>
              <a:gd name="connsiteY1" fmla="*/ 0 h 437322"/>
              <a:gd name="connsiteX0" fmla="*/ 1570383 w 1570390"/>
              <a:gd name="connsiteY0" fmla="*/ 437322 h 437322"/>
              <a:gd name="connsiteX1" fmla="*/ 0 w 1570390"/>
              <a:gd name="connsiteY1" fmla="*/ 0 h 437322"/>
              <a:gd name="connsiteX0" fmla="*/ 1570383 w 1570390"/>
              <a:gd name="connsiteY0" fmla="*/ 437322 h 437322"/>
              <a:gd name="connsiteX1" fmla="*/ 0 w 1570390"/>
              <a:gd name="connsiteY1" fmla="*/ 0 h 437322"/>
              <a:gd name="connsiteX0" fmla="*/ 1570383 w 1570757"/>
              <a:gd name="connsiteY0" fmla="*/ 437322 h 437322"/>
              <a:gd name="connsiteX1" fmla="*/ 0 w 1570757"/>
              <a:gd name="connsiteY1" fmla="*/ 0 h 437322"/>
              <a:gd name="connsiteX0" fmla="*/ 1570383 w 1570803"/>
              <a:gd name="connsiteY0" fmla="*/ 489677 h 489677"/>
              <a:gd name="connsiteX1" fmla="*/ 0 w 1570803"/>
              <a:gd name="connsiteY1" fmla="*/ 52355 h 489677"/>
              <a:gd name="connsiteX0" fmla="*/ 1570383 w 1570383"/>
              <a:gd name="connsiteY0" fmla="*/ 437322 h 437322"/>
              <a:gd name="connsiteX1" fmla="*/ 0 w 1570383"/>
              <a:gd name="connsiteY1" fmla="*/ 0 h 437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0383" h="437322">
                <a:moveTo>
                  <a:pt x="1570383" y="437322"/>
                </a:moveTo>
                <a:cubicBezTo>
                  <a:pt x="1364941" y="-39063"/>
                  <a:pt x="652670" y="453887"/>
                  <a:pt x="0" y="0"/>
                </a:cubicBezTo>
              </a:path>
            </a:pathLst>
          </a:cu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E413ED3-347A-4554-A18E-3BD6EF99621D}"/>
              </a:ext>
            </a:extLst>
          </p:cNvPr>
          <p:cNvGrpSpPr/>
          <p:nvPr/>
        </p:nvGrpSpPr>
        <p:grpSpPr>
          <a:xfrm>
            <a:off x="4305657" y="3281299"/>
            <a:ext cx="79424" cy="445279"/>
            <a:chOff x="6595717" y="3396172"/>
            <a:chExt cx="107051" cy="600164"/>
          </a:xfrm>
          <a:solidFill>
            <a:schemeClr val="bg1">
              <a:lumMod val="50000"/>
            </a:schemeClr>
          </a:solidFill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B0FC893-9A2F-40BF-8334-4200F6A8CEC2}"/>
                </a:ext>
              </a:extLst>
            </p:cNvPr>
            <p:cNvSpPr/>
            <p:nvPr/>
          </p:nvSpPr>
          <p:spPr>
            <a:xfrm rot="5400000">
              <a:off x="6514902" y="3512772"/>
              <a:ext cx="304465" cy="71266"/>
            </a:xfrm>
            <a:custGeom>
              <a:avLst/>
              <a:gdLst>
                <a:gd name="connsiteX0" fmla="*/ 1262269 w 1262269"/>
                <a:gd name="connsiteY0" fmla="*/ 367748 h 437321"/>
                <a:gd name="connsiteX1" fmla="*/ 546652 w 1262269"/>
                <a:gd name="connsiteY1" fmla="*/ 0 h 437321"/>
                <a:gd name="connsiteX2" fmla="*/ 0 w 1262269"/>
                <a:gd name="connsiteY2" fmla="*/ 248478 h 437321"/>
                <a:gd name="connsiteX3" fmla="*/ 606287 w 1262269"/>
                <a:gd name="connsiteY3" fmla="*/ 427382 h 437321"/>
                <a:gd name="connsiteX4" fmla="*/ 1262269 w 1262269"/>
                <a:gd name="connsiteY4" fmla="*/ 437321 h 437321"/>
                <a:gd name="connsiteX5" fmla="*/ 1262269 w 1262269"/>
                <a:gd name="connsiteY5" fmla="*/ 367748 h 437321"/>
                <a:gd name="connsiteX0" fmla="*/ 1262478 w 1262478"/>
                <a:gd name="connsiteY0" fmla="*/ 369148 h 438721"/>
                <a:gd name="connsiteX1" fmla="*/ 546861 w 1262478"/>
                <a:gd name="connsiteY1" fmla="*/ 1400 h 438721"/>
                <a:gd name="connsiteX2" fmla="*/ 209 w 1262478"/>
                <a:gd name="connsiteY2" fmla="*/ 249878 h 438721"/>
                <a:gd name="connsiteX3" fmla="*/ 606496 w 1262478"/>
                <a:gd name="connsiteY3" fmla="*/ 428782 h 438721"/>
                <a:gd name="connsiteX4" fmla="*/ 1262478 w 1262478"/>
                <a:gd name="connsiteY4" fmla="*/ 438721 h 438721"/>
                <a:gd name="connsiteX5" fmla="*/ 1262478 w 1262478"/>
                <a:gd name="connsiteY5" fmla="*/ 369148 h 438721"/>
                <a:gd name="connsiteX0" fmla="*/ 1306857 w 1306857"/>
                <a:gd name="connsiteY0" fmla="*/ 369078 h 438651"/>
                <a:gd name="connsiteX1" fmla="*/ 591240 w 1306857"/>
                <a:gd name="connsiteY1" fmla="*/ 1330 h 438651"/>
                <a:gd name="connsiteX2" fmla="*/ 44588 w 1306857"/>
                <a:gd name="connsiteY2" fmla="*/ 249808 h 438651"/>
                <a:gd name="connsiteX3" fmla="*/ 650875 w 1306857"/>
                <a:gd name="connsiteY3" fmla="*/ 428712 h 438651"/>
                <a:gd name="connsiteX4" fmla="*/ 1306857 w 1306857"/>
                <a:gd name="connsiteY4" fmla="*/ 438651 h 438651"/>
                <a:gd name="connsiteX5" fmla="*/ 1306857 w 1306857"/>
                <a:gd name="connsiteY5" fmla="*/ 369078 h 438651"/>
                <a:gd name="connsiteX0" fmla="*/ 1264399 w 1264399"/>
                <a:gd name="connsiteY0" fmla="*/ 369544 h 439117"/>
                <a:gd name="connsiteX1" fmla="*/ 548782 w 1264399"/>
                <a:gd name="connsiteY1" fmla="*/ 1796 h 439117"/>
                <a:gd name="connsiteX2" fmla="*/ 2130 w 1264399"/>
                <a:gd name="connsiteY2" fmla="*/ 250274 h 439117"/>
                <a:gd name="connsiteX3" fmla="*/ 608417 w 1264399"/>
                <a:gd name="connsiteY3" fmla="*/ 429178 h 439117"/>
                <a:gd name="connsiteX4" fmla="*/ 1264399 w 1264399"/>
                <a:gd name="connsiteY4" fmla="*/ 439117 h 439117"/>
                <a:gd name="connsiteX5" fmla="*/ 1264399 w 1264399"/>
                <a:gd name="connsiteY5" fmla="*/ 369544 h 439117"/>
                <a:gd name="connsiteX0" fmla="*/ 1264475 w 1264475"/>
                <a:gd name="connsiteY0" fmla="*/ 369544 h 439117"/>
                <a:gd name="connsiteX1" fmla="*/ 548858 w 1264475"/>
                <a:gd name="connsiteY1" fmla="*/ 1796 h 439117"/>
                <a:gd name="connsiteX2" fmla="*/ 2206 w 1264475"/>
                <a:gd name="connsiteY2" fmla="*/ 250274 h 439117"/>
                <a:gd name="connsiteX3" fmla="*/ 608493 w 1264475"/>
                <a:gd name="connsiteY3" fmla="*/ 429178 h 439117"/>
                <a:gd name="connsiteX4" fmla="*/ 1264475 w 1264475"/>
                <a:gd name="connsiteY4" fmla="*/ 439117 h 439117"/>
                <a:gd name="connsiteX5" fmla="*/ 1264475 w 1264475"/>
                <a:gd name="connsiteY5" fmla="*/ 369544 h 43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475" h="439117">
                  <a:moveTo>
                    <a:pt x="1264475" y="369544"/>
                  </a:moveTo>
                  <a:cubicBezTo>
                    <a:pt x="1145206" y="296657"/>
                    <a:pt x="759236" y="21674"/>
                    <a:pt x="548858" y="1796"/>
                  </a:cubicBezTo>
                  <a:cubicBezTo>
                    <a:pt x="338480" y="-18082"/>
                    <a:pt x="38649" y="131004"/>
                    <a:pt x="2206" y="250274"/>
                  </a:cubicBezTo>
                  <a:cubicBezTo>
                    <a:pt x="-34237" y="369544"/>
                    <a:pt x="389832" y="425865"/>
                    <a:pt x="608493" y="429178"/>
                  </a:cubicBezTo>
                  <a:lnTo>
                    <a:pt x="1264475" y="439117"/>
                  </a:lnTo>
                  <a:lnTo>
                    <a:pt x="1264475" y="369544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D953DDD-C3D7-41DC-8CCA-11814BEDAEBA}"/>
                </a:ext>
              </a:extLst>
            </p:cNvPr>
            <p:cNvSpPr/>
            <p:nvPr/>
          </p:nvSpPr>
          <p:spPr>
            <a:xfrm rot="16200000">
              <a:off x="6479117" y="3808471"/>
              <a:ext cx="304465" cy="71266"/>
            </a:xfrm>
            <a:custGeom>
              <a:avLst/>
              <a:gdLst>
                <a:gd name="connsiteX0" fmla="*/ 1262269 w 1262269"/>
                <a:gd name="connsiteY0" fmla="*/ 367748 h 437321"/>
                <a:gd name="connsiteX1" fmla="*/ 546652 w 1262269"/>
                <a:gd name="connsiteY1" fmla="*/ 0 h 437321"/>
                <a:gd name="connsiteX2" fmla="*/ 0 w 1262269"/>
                <a:gd name="connsiteY2" fmla="*/ 248478 h 437321"/>
                <a:gd name="connsiteX3" fmla="*/ 606287 w 1262269"/>
                <a:gd name="connsiteY3" fmla="*/ 427382 h 437321"/>
                <a:gd name="connsiteX4" fmla="*/ 1262269 w 1262269"/>
                <a:gd name="connsiteY4" fmla="*/ 437321 h 437321"/>
                <a:gd name="connsiteX5" fmla="*/ 1262269 w 1262269"/>
                <a:gd name="connsiteY5" fmla="*/ 367748 h 437321"/>
                <a:gd name="connsiteX0" fmla="*/ 1262478 w 1262478"/>
                <a:gd name="connsiteY0" fmla="*/ 369148 h 438721"/>
                <a:gd name="connsiteX1" fmla="*/ 546861 w 1262478"/>
                <a:gd name="connsiteY1" fmla="*/ 1400 h 438721"/>
                <a:gd name="connsiteX2" fmla="*/ 209 w 1262478"/>
                <a:gd name="connsiteY2" fmla="*/ 249878 h 438721"/>
                <a:gd name="connsiteX3" fmla="*/ 606496 w 1262478"/>
                <a:gd name="connsiteY3" fmla="*/ 428782 h 438721"/>
                <a:gd name="connsiteX4" fmla="*/ 1262478 w 1262478"/>
                <a:gd name="connsiteY4" fmla="*/ 438721 h 438721"/>
                <a:gd name="connsiteX5" fmla="*/ 1262478 w 1262478"/>
                <a:gd name="connsiteY5" fmla="*/ 369148 h 438721"/>
                <a:gd name="connsiteX0" fmla="*/ 1306857 w 1306857"/>
                <a:gd name="connsiteY0" fmla="*/ 369078 h 438651"/>
                <a:gd name="connsiteX1" fmla="*/ 591240 w 1306857"/>
                <a:gd name="connsiteY1" fmla="*/ 1330 h 438651"/>
                <a:gd name="connsiteX2" fmla="*/ 44588 w 1306857"/>
                <a:gd name="connsiteY2" fmla="*/ 249808 h 438651"/>
                <a:gd name="connsiteX3" fmla="*/ 650875 w 1306857"/>
                <a:gd name="connsiteY3" fmla="*/ 428712 h 438651"/>
                <a:gd name="connsiteX4" fmla="*/ 1306857 w 1306857"/>
                <a:gd name="connsiteY4" fmla="*/ 438651 h 438651"/>
                <a:gd name="connsiteX5" fmla="*/ 1306857 w 1306857"/>
                <a:gd name="connsiteY5" fmla="*/ 369078 h 438651"/>
                <a:gd name="connsiteX0" fmla="*/ 1264399 w 1264399"/>
                <a:gd name="connsiteY0" fmla="*/ 369544 h 439117"/>
                <a:gd name="connsiteX1" fmla="*/ 548782 w 1264399"/>
                <a:gd name="connsiteY1" fmla="*/ 1796 h 439117"/>
                <a:gd name="connsiteX2" fmla="*/ 2130 w 1264399"/>
                <a:gd name="connsiteY2" fmla="*/ 250274 h 439117"/>
                <a:gd name="connsiteX3" fmla="*/ 608417 w 1264399"/>
                <a:gd name="connsiteY3" fmla="*/ 429178 h 439117"/>
                <a:gd name="connsiteX4" fmla="*/ 1264399 w 1264399"/>
                <a:gd name="connsiteY4" fmla="*/ 439117 h 439117"/>
                <a:gd name="connsiteX5" fmla="*/ 1264399 w 1264399"/>
                <a:gd name="connsiteY5" fmla="*/ 369544 h 439117"/>
                <a:gd name="connsiteX0" fmla="*/ 1264475 w 1264475"/>
                <a:gd name="connsiteY0" fmla="*/ 369544 h 439117"/>
                <a:gd name="connsiteX1" fmla="*/ 548858 w 1264475"/>
                <a:gd name="connsiteY1" fmla="*/ 1796 h 439117"/>
                <a:gd name="connsiteX2" fmla="*/ 2206 w 1264475"/>
                <a:gd name="connsiteY2" fmla="*/ 250274 h 439117"/>
                <a:gd name="connsiteX3" fmla="*/ 608493 w 1264475"/>
                <a:gd name="connsiteY3" fmla="*/ 429178 h 439117"/>
                <a:gd name="connsiteX4" fmla="*/ 1264475 w 1264475"/>
                <a:gd name="connsiteY4" fmla="*/ 439117 h 439117"/>
                <a:gd name="connsiteX5" fmla="*/ 1264475 w 1264475"/>
                <a:gd name="connsiteY5" fmla="*/ 369544 h 43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475" h="439117">
                  <a:moveTo>
                    <a:pt x="1264475" y="369544"/>
                  </a:moveTo>
                  <a:cubicBezTo>
                    <a:pt x="1145206" y="296657"/>
                    <a:pt x="759236" y="21674"/>
                    <a:pt x="548858" y="1796"/>
                  </a:cubicBezTo>
                  <a:cubicBezTo>
                    <a:pt x="338480" y="-18082"/>
                    <a:pt x="38649" y="131004"/>
                    <a:pt x="2206" y="250274"/>
                  </a:cubicBezTo>
                  <a:cubicBezTo>
                    <a:pt x="-34237" y="369544"/>
                    <a:pt x="389832" y="425865"/>
                    <a:pt x="608493" y="429178"/>
                  </a:cubicBezTo>
                  <a:lnTo>
                    <a:pt x="1264475" y="439117"/>
                  </a:lnTo>
                  <a:lnTo>
                    <a:pt x="1264475" y="369544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1A4F154-775D-4472-A7E7-39D6C61E34A8}"/>
              </a:ext>
            </a:extLst>
          </p:cNvPr>
          <p:cNvGrpSpPr/>
          <p:nvPr/>
        </p:nvGrpSpPr>
        <p:grpSpPr>
          <a:xfrm>
            <a:off x="4434623" y="3281300"/>
            <a:ext cx="934015" cy="445280"/>
            <a:chOff x="6595717" y="3396172"/>
            <a:chExt cx="1258905" cy="600165"/>
          </a:xfrm>
          <a:solidFill>
            <a:schemeClr val="bg1">
              <a:lumMod val="50000"/>
            </a:schemeClr>
          </a:solidFill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2417B83-1EEB-4556-A10E-E360432D6B67}"/>
                </a:ext>
              </a:extLst>
            </p:cNvPr>
            <p:cNvSpPr/>
            <p:nvPr/>
          </p:nvSpPr>
          <p:spPr>
            <a:xfrm rot="5400000">
              <a:off x="6514902" y="3512772"/>
              <a:ext cx="304465" cy="71266"/>
            </a:xfrm>
            <a:custGeom>
              <a:avLst/>
              <a:gdLst>
                <a:gd name="connsiteX0" fmla="*/ 1262269 w 1262269"/>
                <a:gd name="connsiteY0" fmla="*/ 367748 h 437321"/>
                <a:gd name="connsiteX1" fmla="*/ 546652 w 1262269"/>
                <a:gd name="connsiteY1" fmla="*/ 0 h 437321"/>
                <a:gd name="connsiteX2" fmla="*/ 0 w 1262269"/>
                <a:gd name="connsiteY2" fmla="*/ 248478 h 437321"/>
                <a:gd name="connsiteX3" fmla="*/ 606287 w 1262269"/>
                <a:gd name="connsiteY3" fmla="*/ 427382 h 437321"/>
                <a:gd name="connsiteX4" fmla="*/ 1262269 w 1262269"/>
                <a:gd name="connsiteY4" fmla="*/ 437321 h 437321"/>
                <a:gd name="connsiteX5" fmla="*/ 1262269 w 1262269"/>
                <a:gd name="connsiteY5" fmla="*/ 367748 h 437321"/>
                <a:gd name="connsiteX0" fmla="*/ 1262478 w 1262478"/>
                <a:gd name="connsiteY0" fmla="*/ 369148 h 438721"/>
                <a:gd name="connsiteX1" fmla="*/ 546861 w 1262478"/>
                <a:gd name="connsiteY1" fmla="*/ 1400 h 438721"/>
                <a:gd name="connsiteX2" fmla="*/ 209 w 1262478"/>
                <a:gd name="connsiteY2" fmla="*/ 249878 h 438721"/>
                <a:gd name="connsiteX3" fmla="*/ 606496 w 1262478"/>
                <a:gd name="connsiteY3" fmla="*/ 428782 h 438721"/>
                <a:gd name="connsiteX4" fmla="*/ 1262478 w 1262478"/>
                <a:gd name="connsiteY4" fmla="*/ 438721 h 438721"/>
                <a:gd name="connsiteX5" fmla="*/ 1262478 w 1262478"/>
                <a:gd name="connsiteY5" fmla="*/ 369148 h 438721"/>
                <a:gd name="connsiteX0" fmla="*/ 1306857 w 1306857"/>
                <a:gd name="connsiteY0" fmla="*/ 369078 h 438651"/>
                <a:gd name="connsiteX1" fmla="*/ 591240 w 1306857"/>
                <a:gd name="connsiteY1" fmla="*/ 1330 h 438651"/>
                <a:gd name="connsiteX2" fmla="*/ 44588 w 1306857"/>
                <a:gd name="connsiteY2" fmla="*/ 249808 h 438651"/>
                <a:gd name="connsiteX3" fmla="*/ 650875 w 1306857"/>
                <a:gd name="connsiteY3" fmla="*/ 428712 h 438651"/>
                <a:gd name="connsiteX4" fmla="*/ 1306857 w 1306857"/>
                <a:gd name="connsiteY4" fmla="*/ 438651 h 438651"/>
                <a:gd name="connsiteX5" fmla="*/ 1306857 w 1306857"/>
                <a:gd name="connsiteY5" fmla="*/ 369078 h 438651"/>
                <a:gd name="connsiteX0" fmla="*/ 1264399 w 1264399"/>
                <a:gd name="connsiteY0" fmla="*/ 369544 h 439117"/>
                <a:gd name="connsiteX1" fmla="*/ 548782 w 1264399"/>
                <a:gd name="connsiteY1" fmla="*/ 1796 h 439117"/>
                <a:gd name="connsiteX2" fmla="*/ 2130 w 1264399"/>
                <a:gd name="connsiteY2" fmla="*/ 250274 h 439117"/>
                <a:gd name="connsiteX3" fmla="*/ 608417 w 1264399"/>
                <a:gd name="connsiteY3" fmla="*/ 429178 h 439117"/>
                <a:gd name="connsiteX4" fmla="*/ 1264399 w 1264399"/>
                <a:gd name="connsiteY4" fmla="*/ 439117 h 439117"/>
                <a:gd name="connsiteX5" fmla="*/ 1264399 w 1264399"/>
                <a:gd name="connsiteY5" fmla="*/ 369544 h 439117"/>
                <a:gd name="connsiteX0" fmla="*/ 1264475 w 1264475"/>
                <a:gd name="connsiteY0" fmla="*/ 369544 h 439117"/>
                <a:gd name="connsiteX1" fmla="*/ 548858 w 1264475"/>
                <a:gd name="connsiteY1" fmla="*/ 1796 h 439117"/>
                <a:gd name="connsiteX2" fmla="*/ 2206 w 1264475"/>
                <a:gd name="connsiteY2" fmla="*/ 250274 h 439117"/>
                <a:gd name="connsiteX3" fmla="*/ 608493 w 1264475"/>
                <a:gd name="connsiteY3" fmla="*/ 429178 h 439117"/>
                <a:gd name="connsiteX4" fmla="*/ 1264475 w 1264475"/>
                <a:gd name="connsiteY4" fmla="*/ 439117 h 439117"/>
                <a:gd name="connsiteX5" fmla="*/ 1264475 w 1264475"/>
                <a:gd name="connsiteY5" fmla="*/ 369544 h 43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475" h="439117">
                  <a:moveTo>
                    <a:pt x="1264475" y="369544"/>
                  </a:moveTo>
                  <a:cubicBezTo>
                    <a:pt x="1145206" y="296657"/>
                    <a:pt x="759236" y="21674"/>
                    <a:pt x="548858" y="1796"/>
                  </a:cubicBezTo>
                  <a:cubicBezTo>
                    <a:pt x="338480" y="-18082"/>
                    <a:pt x="38649" y="131004"/>
                    <a:pt x="2206" y="250274"/>
                  </a:cubicBezTo>
                  <a:cubicBezTo>
                    <a:pt x="-34237" y="369544"/>
                    <a:pt x="389832" y="425865"/>
                    <a:pt x="608493" y="429178"/>
                  </a:cubicBezTo>
                  <a:lnTo>
                    <a:pt x="1264475" y="439117"/>
                  </a:lnTo>
                  <a:lnTo>
                    <a:pt x="1264475" y="369544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FA2CD8E-2C6D-49CD-823F-8D0CAFA09939}"/>
                </a:ext>
              </a:extLst>
            </p:cNvPr>
            <p:cNvSpPr/>
            <p:nvPr/>
          </p:nvSpPr>
          <p:spPr>
            <a:xfrm rot="16200000">
              <a:off x="6479117" y="3808471"/>
              <a:ext cx="304465" cy="71266"/>
            </a:xfrm>
            <a:custGeom>
              <a:avLst/>
              <a:gdLst>
                <a:gd name="connsiteX0" fmla="*/ 1262269 w 1262269"/>
                <a:gd name="connsiteY0" fmla="*/ 367748 h 437321"/>
                <a:gd name="connsiteX1" fmla="*/ 546652 w 1262269"/>
                <a:gd name="connsiteY1" fmla="*/ 0 h 437321"/>
                <a:gd name="connsiteX2" fmla="*/ 0 w 1262269"/>
                <a:gd name="connsiteY2" fmla="*/ 248478 h 437321"/>
                <a:gd name="connsiteX3" fmla="*/ 606287 w 1262269"/>
                <a:gd name="connsiteY3" fmla="*/ 427382 h 437321"/>
                <a:gd name="connsiteX4" fmla="*/ 1262269 w 1262269"/>
                <a:gd name="connsiteY4" fmla="*/ 437321 h 437321"/>
                <a:gd name="connsiteX5" fmla="*/ 1262269 w 1262269"/>
                <a:gd name="connsiteY5" fmla="*/ 367748 h 437321"/>
                <a:gd name="connsiteX0" fmla="*/ 1262478 w 1262478"/>
                <a:gd name="connsiteY0" fmla="*/ 369148 h 438721"/>
                <a:gd name="connsiteX1" fmla="*/ 546861 w 1262478"/>
                <a:gd name="connsiteY1" fmla="*/ 1400 h 438721"/>
                <a:gd name="connsiteX2" fmla="*/ 209 w 1262478"/>
                <a:gd name="connsiteY2" fmla="*/ 249878 h 438721"/>
                <a:gd name="connsiteX3" fmla="*/ 606496 w 1262478"/>
                <a:gd name="connsiteY3" fmla="*/ 428782 h 438721"/>
                <a:gd name="connsiteX4" fmla="*/ 1262478 w 1262478"/>
                <a:gd name="connsiteY4" fmla="*/ 438721 h 438721"/>
                <a:gd name="connsiteX5" fmla="*/ 1262478 w 1262478"/>
                <a:gd name="connsiteY5" fmla="*/ 369148 h 438721"/>
                <a:gd name="connsiteX0" fmla="*/ 1306857 w 1306857"/>
                <a:gd name="connsiteY0" fmla="*/ 369078 h 438651"/>
                <a:gd name="connsiteX1" fmla="*/ 591240 w 1306857"/>
                <a:gd name="connsiteY1" fmla="*/ 1330 h 438651"/>
                <a:gd name="connsiteX2" fmla="*/ 44588 w 1306857"/>
                <a:gd name="connsiteY2" fmla="*/ 249808 h 438651"/>
                <a:gd name="connsiteX3" fmla="*/ 650875 w 1306857"/>
                <a:gd name="connsiteY3" fmla="*/ 428712 h 438651"/>
                <a:gd name="connsiteX4" fmla="*/ 1306857 w 1306857"/>
                <a:gd name="connsiteY4" fmla="*/ 438651 h 438651"/>
                <a:gd name="connsiteX5" fmla="*/ 1306857 w 1306857"/>
                <a:gd name="connsiteY5" fmla="*/ 369078 h 438651"/>
                <a:gd name="connsiteX0" fmla="*/ 1264399 w 1264399"/>
                <a:gd name="connsiteY0" fmla="*/ 369544 h 439117"/>
                <a:gd name="connsiteX1" fmla="*/ 548782 w 1264399"/>
                <a:gd name="connsiteY1" fmla="*/ 1796 h 439117"/>
                <a:gd name="connsiteX2" fmla="*/ 2130 w 1264399"/>
                <a:gd name="connsiteY2" fmla="*/ 250274 h 439117"/>
                <a:gd name="connsiteX3" fmla="*/ 608417 w 1264399"/>
                <a:gd name="connsiteY3" fmla="*/ 429178 h 439117"/>
                <a:gd name="connsiteX4" fmla="*/ 1264399 w 1264399"/>
                <a:gd name="connsiteY4" fmla="*/ 439117 h 439117"/>
                <a:gd name="connsiteX5" fmla="*/ 1264399 w 1264399"/>
                <a:gd name="connsiteY5" fmla="*/ 369544 h 439117"/>
                <a:gd name="connsiteX0" fmla="*/ 1264475 w 1264475"/>
                <a:gd name="connsiteY0" fmla="*/ 369544 h 439117"/>
                <a:gd name="connsiteX1" fmla="*/ 548858 w 1264475"/>
                <a:gd name="connsiteY1" fmla="*/ 1796 h 439117"/>
                <a:gd name="connsiteX2" fmla="*/ 2206 w 1264475"/>
                <a:gd name="connsiteY2" fmla="*/ 250274 h 439117"/>
                <a:gd name="connsiteX3" fmla="*/ 608493 w 1264475"/>
                <a:gd name="connsiteY3" fmla="*/ 429178 h 439117"/>
                <a:gd name="connsiteX4" fmla="*/ 1264475 w 1264475"/>
                <a:gd name="connsiteY4" fmla="*/ 439117 h 439117"/>
                <a:gd name="connsiteX5" fmla="*/ 1264475 w 1264475"/>
                <a:gd name="connsiteY5" fmla="*/ 369544 h 43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475" h="439117">
                  <a:moveTo>
                    <a:pt x="1264475" y="369544"/>
                  </a:moveTo>
                  <a:cubicBezTo>
                    <a:pt x="1145206" y="296657"/>
                    <a:pt x="759236" y="21674"/>
                    <a:pt x="548858" y="1796"/>
                  </a:cubicBezTo>
                  <a:cubicBezTo>
                    <a:pt x="338480" y="-18082"/>
                    <a:pt x="38649" y="131004"/>
                    <a:pt x="2206" y="250274"/>
                  </a:cubicBezTo>
                  <a:cubicBezTo>
                    <a:pt x="-34237" y="369544"/>
                    <a:pt x="389832" y="425865"/>
                    <a:pt x="608493" y="429178"/>
                  </a:cubicBezTo>
                  <a:lnTo>
                    <a:pt x="1264475" y="439117"/>
                  </a:lnTo>
                  <a:lnTo>
                    <a:pt x="1264475" y="369544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63423CA-2298-4083-9CEF-9A5426018F65}"/>
                </a:ext>
              </a:extLst>
            </p:cNvPr>
            <p:cNvSpPr/>
            <p:nvPr/>
          </p:nvSpPr>
          <p:spPr>
            <a:xfrm rot="5400000">
              <a:off x="7666757" y="3512772"/>
              <a:ext cx="304464" cy="71266"/>
            </a:xfrm>
            <a:custGeom>
              <a:avLst/>
              <a:gdLst>
                <a:gd name="connsiteX0" fmla="*/ 1262269 w 1262269"/>
                <a:gd name="connsiteY0" fmla="*/ 367748 h 437321"/>
                <a:gd name="connsiteX1" fmla="*/ 546652 w 1262269"/>
                <a:gd name="connsiteY1" fmla="*/ 0 h 437321"/>
                <a:gd name="connsiteX2" fmla="*/ 0 w 1262269"/>
                <a:gd name="connsiteY2" fmla="*/ 248478 h 437321"/>
                <a:gd name="connsiteX3" fmla="*/ 606287 w 1262269"/>
                <a:gd name="connsiteY3" fmla="*/ 427382 h 437321"/>
                <a:gd name="connsiteX4" fmla="*/ 1262269 w 1262269"/>
                <a:gd name="connsiteY4" fmla="*/ 437321 h 437321"/>
                <a:gd name="connsiteX5" fmla="*/ 1262269 w 1262269"/>
                <a:gd name="connsiteY5" fmla="*/ 367748 h 437321"/>
                <a:gd name="connsiteX0" fmla="*/ 1262478 w 1262478"/>
                <a:gd name="connsiteY0" fmla="*/ 369148 h 438721"/>
                <a:gd name="connsiteX1" fmla="*/ 546861 w 1262478"/>
                <a:gd name="connsiteY1" fmla="*/ 1400 h 438721"/>
                <a:gd name="connsiteX2" fmla="*/ 209 w 1262478"/>
                <a:gd name="connsiteY2" fmla="*/ 249878 h 438721"/>
                <a:gd name="connsiteX3" fmla="*/ 606496 w 1262478"/>
                <a:gd name="connsiteY3" fmla="*/ 428782 h 438721"/>
                <a:gd name="connsiteX4" fmla="*/ 1262478 w 1262478"/>
                <a:gd name="connsiteY4" fmla="*/ 438721 h 438721"/>
                <a:gd name="connsiteX5" fmla="*/ 1262478 w 1262478"/>
                <a:gd name="connsiteY5" fmla="*/ 369148 h 438721"/>
                <a:gd name="connsiteX0" fmla="*/ 1306857 w 1306857"/>
                <a:gd name="connsiteY0" fmla="*/ 369078 h 438651"/>
                <a:gd name="connsiteX1" fmla="*/ 591240 w 1306857"/>
                <a:gd name="connsiteY1" fmla="*/ 1330 h 438651"/>
                <a:gd name="connsiteX2" fmla="*/ 44588 w 1306857"/>
                <a:gd name="connsiteY2" fmla="*/ 249808 h 438651"/>
                <a:gd name="connsiteX3" fmla="*/ 650875 w 1306857"/>
                <a:gd name="connsiteY3" fmla="*/ 428712 h 438651"/>
                <a:gd name="connsiteX4" fmla="*/ 1306857 w 1306857"/>
                <a:gd name="connsiteY4" fmla="*/ 438651 h 438651"/>
                <a:gd name="connsiteX5" fmla="*/ 1306857 w 1306857"/>
                <a:gd name="connsiteY5" fmla="*/ 369078 h 438651"/>
                <a:gd name="connsiteX0" fmla="*/ 1264399 w 1264399"/>
                <a:gd name="connsiteY0" fmla="*/ 369544 h 439117"/>
                <a:gd name="connsiteX1" fmla="*/ 548782 w 1264399"/>
                <a:gd name="connsiteY1" fmla="*/ 1796 h 439117"/>
                <a:gd name="connsiteX2" fmla="*/ 2130 w 1264399"/>
                <a:gd name="connsiteY2" fmla="*/ 250274 h 439117"/>
                <a:gd name="connsiteX3" fmla="*/ 608417 w 1264399"/>
                <a:gd name="connsiteY3" fmla="*/ 429178 h 439117"/>
                <a:gd name="connsiteX4" fmla="*/ 1264399 w 1264399"/>
                <a:gd name="connsiteY4" fmla="*/ 439117 h 439117"/>
                <a:gd name="connsiteX5" fmla="*/ 1264399 w 1264399"/>
                <a:gd name="connsiteY5" fmla="*/ 369544 h 439117"/>
                <a:gd name="connsiteX0" fmla="*/ 1264475 w 1264475"/>
                <a:gd name="connsiteY0" fmla="*/ 369544 h 439117"/>
                <a:gd name="connsiteX1" fmla="*/ 548858 w 1264475"/>
                <a:gd name="connsiteY1" fmla="*/ 1796 h 439117"/>
                <a:gd name="connsiteX2" fmla="*/ 2206 w 1264475"/>
                <a:gd name="connsiteY2" fmla="*/ 250274 h 439117"/>
                <a:gd name="connsiteX3" fmla="*/ 608493 w 1264475"/>
                <a:gd name="connsiteY3" fmla="*/ 429178 h 439117"/>
                <a:gd name="connsiteX4" fmla="*/ 1264475 w 1264475"/>
                <a:gd name="connsiteY4" fmla="*/ 439117 h 439117"/>
                <a:gd name="connsiteX5" fmla="*/ 1264475 w 1264475"/>
                <a:gd name="connsiteY5" fmla="*/ 369544 h 43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475" h="439117">
                  <a:moveTo>
                    <a:pt x="1264475" y="369544"/>
                  </a:moveTo>
                  <a:cubicBezTo>
                    <a:pt x="1145206" y="296657"/>
                    <a:pt x="759236" y="21674"/>
                    <a:pt x="548858" y="1796"/>
                  </a:cubicBezTo>
                  <a:cubicBezTo>
                    <a:pt x="338480" y="-18082"/>
                    <a:pt x="38649" y="131004"/>
                    <a:pt x="2206" y="250274"/>
                  </a:cubicBezTo>
                  <a:cubicBezTo>
                    <a:pt x="-34237" y="369544"/>
                    <a:pt x="389832" y="425865"/>
                    <a:pt x="608493" y="429178"/>
                  </a:cubicBezTo>
                  <a:lnTo>
                    <a:pt x="1264475" y="439117"/>
                  </a:lnTo>
                  <a:lnTo>
                    <a:pt x="1264475" y="369544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0527D9FF-A457-488E-ACF9-D34A5AA5B155}"/>
                </a:ext>
              </a:extLst>
            </p:cNvPr>
            <p:cNvSpPr/>
            <p:nvPr/>
          </p:nvSpPr>
          <p:spPr>
            <a:xfrm rot="16200000">
              <a:off x="7630972" y="3808472"/>
              <a:ext cx="304464" cy="71266"/>
            </a:xfrm>
            <a:custGeom>
              <a:avLst/>
              <a:gdLst>
                <a:gd name="connsiteX0" fmla="*/ 1262269 w 1262269"/>
                <a:gd name="connsiteY0" fmla="*/ 367748 h 437321"/>
                <a:gd name="connsiteX1" fmla="*/ 546652 w 1262269"/>
                <a:gd name="connsiteY1" fmla="*/ 0 h 437321"/>
                <a:gd name="connsiteX2" fmla="*/ 0 w 1262269"/>
                <a:gd name="connsiteY2" fmla="*/ 248478 h 437321"/>
                <a:gd name="connsiteX3" fmla="*/ 606287 w 1262269"/>
                <a:gd name="connsiteY3" fmla="*/ 427382 h 437321"/>
                <a:gd name="connsiteX4" fmla="*/ 1262269 w 1262269"/>
                <a:gd name="connsiteY4" fmla="*/ 437321 h 437321"/>
                <a:gd name="connsiteX5" fmla="*/ 1262269 w 1262269"/>
                <a:gd name="connsiteY5" fmla="*/ 367748 h 437321"/>
                <a:gd name="connsiteX0" fmla="*/ 1262478 w 1262478"/>
                <a:gd name="connsiteY0" fmla="*/ 369148 h 438721"/>
                <a:gd name="connsiteX1" fmla="*/ 546861 w 1262478"/>
                <a:gd name="connsiteY1" fmla="*/ 1400 h 438721"/>
                <a:gd name="connsiteX2" fmla="*/ 209 w 1262478"/>
                <a:gd name="connsiteY2" fmla="*/ 249878 h 438721"/>
                <a:gd name="connsiteX3" fmla="*/ 606496 w 1262478"/>
                <a:gd name="connsiteY3" fmla="*/ 428782 h 438721"/>
                <a:gd name="connsiteX4" fmla="*/ 1262478 w 1262478"/>
                <a:gd name="connsiteY4" fmla="*/ 438721 h 438721"/>
                <a:gd name="connsiteX5" fmla="*/ 1262478 w 1262478"/>
                <a:gd name="connsiteY5" fmla="*/ 369148 h 438721"/>
                <a:gd name="connsiteX0" fmla="*/ 1306857 w 1306857"/>
                <a:gd name="connsiteY0" fmla="*/ 369078 h 438651"/>
                <a:gd name="connsiteX1" fmla="*/ 591240 w 1306857"/>
                <a:gd name="connsiteY1" fmla="*/ 1330 h 438651"/>
                <a:gd name="connsiteX2" fmla="*/ 44588 w 1306857"/>
                <a:gd name="connsiteY2" fmla="*/ 249808 h 438651"/>
                <a:gd name="connsiteX3" fmla="*/ 650875 w 1306857"/>
                <a:gd name="connsiteY3" fmla="*/ 428712 h 438651"/>
                <a:gd name="connsiteX4" fmla="*/ 1306857 w 1306857"/>
                <a:gd name="connsiteY4" fmla="*/ 438651 h 438651"/>
                <a:gd name="connsiteX5" fmla="*/ 1306857 w 1306857"/>
                <a:gd name="connsiteY5" fmla="*/ 369078 h 438651"/>
                <a:gd name="connsiteX0" fmla="*/ 1264399 w 1264399"/>
                <a:gd name="connsiteY0" fmla="*/ 369544 h 439117"/>
                <a:gd name="connsiteX1" fmla="*/ 548782 w 1264399"/>
                <a:gd name="connsiteY1" fmla="*/ 1796 h 439117"/>
                <a:gd name="connsiteX2" fmla="*/ 2130 w 1264399"/>
                <a:gd name="connsiteY2" fmla="*/ 250274 h 439117"/>
                <a:gd name="connsiteX3" fmla="*/ 608417 w 1264399"/>
                <a:gd name="connsiteY3" fmla="*/ 429178 h 439117"/>
                <a:gd name="connsiteX4" fmla="*/ 1264399 w 1264399"/>
                <a:gd name="connsiteY4" fmla="*/ 439117 h 439117"/>
                <a:gd name="connsiteX5" fmla="*/ 1264399 w 1264399"/>
                <a:gd name="connsiteY5" fmla="*/ 369544 h 439117"/>
                <a:gd name="connsiteX0" fmla="*/ 1264475 w 1264475"/>
                <a:gd name="connsiteY0" fmla="*/ 369544 h 439117"/>
                <a:gd name="connsiteX1" fmla="*/ 548858 w 1264475"/>
                <a:gd name="connsiteY1" fmla="*/ 1796 h 439117"/>
                <a:gd name="connsiteX2" fmla="*/ 2206 w 1264475"/>
                <a:gd name="connsiteY2" fmla="*/ 250274 h 439117"/>
                <a:gd name="connsiteX3" fmla="*/ 608493 w 1264475"/>
                <a:gd name="connsiteY3" fmla="*/ 429178 h 439117"/>
                <a:gd name="connsiteX4" fmla="*/ 1264475 w 1264475"/>
                <a:gd name="connsiteY4" fmla="*/ 439117 h 439117"/>
                <a:gd name="connsiteX5" fmla="*/ 1264475 w 1264475"/>
                <a:gd name="connsiteY5" fmla="*/ 369544 h 43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475" h="439117">
                  <a:moveTo>
                    <a:pt x="1264475" y="369544"/>
                  </a:moveTo>
                  <a:cubicBezTo>
                    <a:pt x="1145206" y="296657"/>
                    <a:pt x="759236" y="21674"/>
                    <a:pt x="548858" y="1796"/>
                  </a:cubicBezTo>
                  <a:cubicBezTo>
                    <a:pt x="338480" y="-18082"/>
                    <a:pt x="38649" y="131004"/>
                    <a:pt x="2206" y="250274"/>
                  </a:cubicBezTo>
                  <a:cubicBezTo>
                    <a:pt x="-34237" y="369544"/>
                    <a:pt x="389832" y="425865"/>
                    <a:pt x="608493" y="429178"/>
                  </a:cubicBezTo>
                  <a:lnTo>
                    <a:pt x="1264475" y="439117"/>
                  </a:lnTo>
                  <a:lnTo>
                    <a:pt x="1264475" y="369544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F5CE72D-DE77-4835-96F6-F16AF80B7ED4}"/>
              </a:ext>
            </a:extLst>
          </p:cNvPr>
          <p:cNvSpPr txBox="1"/>
          <p:nvPr/>
        </p:nvSpPr>
        <p:spPr>
          <a:xfrm>
            <a:off x="4037405" y="5639876"/>
            <a:ext cx="45749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/>
              <a:t>Increasing mass flow increases acceleration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1475ED-66A7-4035-83E2-282FF123909F}"/>
              </a:ext>
            </a:extLst>
          </p:cNvPr>
          <p:cNvGrpSpPr/>
          <p:nvPr/>
        </p:nvGrpSpPr>
        <p:grpSpPr>
          <a:xfrm>
            <a:off x="3733833" y="2789146"/>
            <a:ext cx="2067414" cy="1496955"/>
            <a:chOff x="3762669" y="3098350"/>
            <a:chExt cx="1317430" cy="79485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5573701-7417-4B56-98A4-E38528D25F45}"/>
                </a:ext>
              </a:extLst>
            </p:cNvPr>
            <p:cNvSpPr/>
            <p:nvPr/>
          </p:nvSpPr>
          <p:spPr>
            <a:xfrm rot="21426766">
              <a:off x="3765033" y="3098350"/>
              <a:ext cx="1315066" cy="85072"/>
            </a:xfrm>
            <a:custGeom>
              <a:avLst/>
              <a:gdLst>
                <a:gd name="connsiteX0" fmla="*/ 1262269 w 1262269"/>
                <a:gd name="connsiteY0" fmla="*/ 367748 h 437321"/>
                <a:gd name="connsiteX1" fmla="*/ 546652 w 1262269"/>
                <a:gd name="connsiteY1" fmla="*/ 0 h 437321"/>
                <a:gd name="connsiteX2" fmla="*/ 0 w 1262269"/>
                <a:gd name="connsiteY2" fmla="*/ 248478 h 437321"/>
                <a:gd name="connsiteX3" fmla="*/ 606287 w 1262269"/>
                <a:gd name="connsiteY3" fmla="*/ 427382 h 437321"/>
                <a:gd name="connsiteX4" fmla="*/ 1262269 w 1262269"/>
                <a:gd name="connsiteY4" fmla="*/ 437321 h 437321"/>
                <a:gd name="connsiteX5" fmla="*/ 1262269 w 1262269"/>
                <a:gd name="connsiteY5" fmla="*/ 367748 h 437321"/>
                <a:gd name="connsiteX0" fmla="*/ 1262478 w 1262478"/>
                <a:gd name="connsiteY0" fmla="*/ 369148 h 438721"/>
                <a:gd name="connsiteX1" fmla="*/ 546861 w 1262478"/>
                <a:gd name="connsiteY1" fmla="*/ 1400 h 438721"/>
                <a:gd name="connsiteX2" fmla="*/ 209 w 1262478"/>
                <a:gd name="connsiteY2" fmla="*/ 249878 h 438721"/>
                <a:gd name="connsiteX3" fmla="*/ 606496 w 1262478"/>
                <a:gd name="connsiteY3" fmla="*/ 428782 h 438721"/>
                <a:gd name="connsiteX4" fmla="*/ 1262478 w 1262478"/>
                <a:gd name="connsiteY4" fmla="*/ 438721 h 438721"/>
                <a:gd name="connsiteX5" fmla="*/ 1262478 w 1262478"/>
                <a:gd name="connsiteY5" fmla="*/ 369148 h 438721"/>
                <a:gd name="connsiteX0" fmla="*/ 1306857 w 1306857"/>
                <a:gd name="connsiteY0" fmla="*/ 369078 h 438651"/>
                <a:gd name="connsiteX1" fmla="*/ 591240 w 1306857"/>
                <a:gd name="connsiteY1" fmla="*/ 1330 h 438651"/>
                <a:gd name="connsiteX2" fmla="*/ 44588 w 1306857"/>
                <a:gd name="connsiteY2" fmla="*/ 249808 h 438651"/>
                <a:gd name="connsiteX3" fmla="*/ 650875 w 1306857"/>
                <a:gd name="connsiteY3" fmla="*/ 428712 h 438651"/>
                <a:gd name="connsiteX4" fmla="*/ 1306857 w 1306857"/>
                <a:gd name="connsiteY4" fmla="*/ 438651 h 438651"/>
                <a:gd name="connsiteX5" fmla="*/ 1306857 w 1306857"/>
                <a:gd name="connsiteY5" fmla="*/ 369078 h 438651"/>
                <a:gd name="connsiteX0" fmla="*/ 1264399 w 1264399"/>
                <a:gd name="connsiteY0" fmla="*/ 369544 h 439117"/>
                <a:gd name="connsiteX1" fmla="*/ 548782 w 1264399"/>
                <a:gd name="connsiteY1" fmla="*/ 1796 h 439117"/>
                <a:gd name="connsiteX2" fmla="*/ 2130 w 1264399"/>
                <a:gd name="connsiteY2" fmla="*/ 250274 h 439117"/>
                <a:gd name="connsiteX3" fmla="*/ 608417 w 1264399"/>
                <a:gd name="connsiteY3" fmla="*/ 429178 h 439117"/>
                <a:gd name="connsiteX4" fmla="*/ 1264399 w 1264399"/>
                <a:gd name="connsiteY4" fmla="*/ 439117 h 439117"/>
                <a:gd name="connsiteX5" fmla="*/ 1264399 w 1264399"/>
                <a:gd name="connsiteY5" fmla="*/ 369544 h 439117"/>
                <a:gd name="connsiteX0" fmla="*/ 1264475 w 1264475"/>
                <a:gd name="connsiteY0" fmla="*/ 369544 h 439117"/>
                <a:gd name="connsiteX1" fmla="*/ 548858 w 1264475"/>
                <a:gd name="connsiteY1" fmla="*/ 1796 h 439117"/>
                <a:gd name="connsiteX2" fmla="*/ 2206 w 1264475"/>
                <a:gd name="connsiteY2" fmla="*/ 250274 h 439117"/>
                <a:gd name="connsiteX3" fmla="*/ 608493 w 1264475"/>
                <a:gd name="connsiteY3" fmla="*/ 429178 h 439117"/>
                <a:gd name="connsiteX4" fmla="*/ 1264475 w 1264475"/>
                <a:gd name="connsiteY4" fmla="*/ 439117 h 439117"/>
                <a:gd name="connsiteX5" fmla="*/ 1264475 w 1264475"/>
                <a:gd name="connsiteY5" fmla="*/ 369544 h 43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475" h="439117">
                  <a:moveTo>
                    <a:pt x="1264475" y="369544"/>
                  </a:moveTo>
                  <a:cubicBezTo>
                    <a:pt x="1145206" y="296657"/>
                    <a:pt x="759236" y="21674"/>
                    <a:pt x="548858" y="1796"/>
                  </a:cubicBezTo>
                  <a:cubicBezTo>
                    <a:pt x="338480" y="-18082"/>
                    <a:pt x="38649" y="131004"/>
                    <a:pt x="2206" y="250274"/>
                  </a:cubicBezTo>
                  <a:cubicBezTo>
                    <a:pt x="-34237" y="369544"/>
                    <a:pt x="389832" y="425865"/>
                    <a:pt x="608493" y="429178"/>
                  </a:cubicBezTo>
                  <a:lnTo>
                    <a:pt x="1264475" y="439117"/>
                  </a:lnTo>
                  <a:lnTo>
                    <a:pt x="1264475" y="369544"/>
                  </a:lnTo>
                  <a:close/>
                </a:path>
              </a:pathLst>
            </a:custGeom>
            <a:pattFill prst="pct50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9640406-7DF4-459B-BB59-0D9833AC2ABA}"/>
                </a:ext>
              </a:extLst>
            </p:cNvPr>
            <p:cNvSpPr/>
            <p:nvPr/>
          </p:nvSpPr>
          <p:spPr>
            <a:xfrm rot="158928" flipV="1">
              <a:off x="3762669" y="3799823"/>
              <a:ext cx="1315066" cy="93386"/>
            </a:xfrm>
            <a:custGeom>
              <a:avLst/>
              <a:gdLst>
                <a:gd name="connsiteX0" fmla="*/ 1262269 w 1262269"/>
                <a:gd name="connsiteY0" fmla="*/ 367748 h 437321"/>
                <a:gd name="connsiteX1" fmla="*/ 546652 w 1262269"/>
                <a:gd name="connsiteY1" fmla="*/ 0 h 437321"/>
                <a:gd name="connsiteX2" fmla="*/ 0 w 1262269"/>
                <a:gd name="connsiteY2" fmla="*/ 248478 h 437321"/>
                <a:gd name="connsiteX3" fmla="*/ 606287 w 1262269"/>
                <a:gd name="connsiteY3" fmla="*/ 427382 h 437321"/>
                <a:gd name="connsiteX4" fmla="*/ 1262269 w 1262269"/>
                <a:gd name="connsiteY4" fmla="*/ 437321 h 437321"/>
                <a:gd name="connsiteX5" fmla="*/ 1262269 w 1262269"/>
                <a:gd name="connsiteY5" fmla="*/ 367748 h 437321"/>
                <a:gd name="connsiteX0" fmla="*/ 1262478 w 1262478"/>
                <a:gd name="connsiteY0" fmla="*/ 369148 h 438721"/>
                <a:gd name="connsiteX1" fmla="*/ 546861 w 1262478"/>
                <a:gd name="connsiteY1" fmla="*/ 1400 h 438721"/>
                <a:gd name="connsiteX2" fmla="*/ 209 w 1262478"/>
                <a:gd name="connsiteY2" fmla="*/ 249878 h 438721"/>
                <a:gd name="connsiteX3" fmla="*/ 606496 w 1262478"/>
                <a:gd name="connsiteY3" fmla="*/ 428782 h 438721"/>
                <a:gd name="connsiteX4" fmla="*/ 1262478 w 1262478"/>
                <a:gd name="connsiteY4" fmla="*/ 438721 h 438721"/>
                <a:gd name="connsiteX5" fmla="*/ 1262478 w 1262478"/>
                <a:gd name="connsiteY5" fmla="*/ 369148 h 438721"/>
                <a:gd name="connsiteX0" fmla="*/ 1306857 w 1306857"/>
                <a:gd name="connsiteY0" fmla="*/ 369078 h 438651"/>
                <a:gd name="connsiteX1" fmla="*/ 591240 w 1306857"/>
                <a:gd name="connsiteY1" fmla="*/ 1330 h 438651"/>
                <a:gd name="connsiteX2" fmla="*/ 44588 w 1306857"/>
                <a:gd name="connsiteY2" fmla="*/ 249808 h 438651"/>
                <a:gd name="connsiteX3" fmla="*/ 650875 w 1306857"/>
                <a:gd name="connsiteY3" fmla="*/ 428712 h 438651"/>
                <a:gd name="connsiteX4" fmla="*/ 1306857 w 1306857"/>
                <a:gd name="connsiteY4" fmla="*/ 438651 h 438651"/>
                <a:gd name="connsiteX5" fmla="*/ 1306857 w 1306857"/>
                <a:gd name="connsiteY5" fmla="*/ 369078 h 438651"/>
                <a:gd name="connsiteX0" fmla="*/ 1264399 w 1264399"/>
                <a:gd name="connsiteY0" fmla="*/ 369544 h 439117"/>
                <a:gd name="connsiteX1" fmla="*/ 548782 w 1264399"/>
                <a:gd name="connsiteY1" fmla="*/ 1796 h 439117"/>
                <a:gd name="connsiteX2" fmla="*/ 2130 w 1264399"/>
                <a:gd name="connsiteY2" fmla="*/ 250274 h 439117"/>
                <a:gd name="connsiteX3" fmla="*/ 608417 w 1264399"/>
                <a:gd name="connsiteY3" fmla="*/ 429178 h 439117"/>
                <a:gd name="connsiteX4" fmla="*/ 1264399 w 1264399"/>
                <a:gd name="connsiteY4" fmla="*/ 439117 h 439117"/>
                <a:gd name="connsiteX5" fmla="*/ 1264399 w 1264399"/>
                <a:gd name="connsiteY5" fmla="*/ 369544 h 439117"/>
                <a:gd name="connsiteX0" fmla="*/ 1264475 w 1264475"/>
                <a:gd name="connsiteY0" fmla="*/ 369544 h 439117"/>
                <a:gd name="connsiteX1" fmla="*/ 548858 w 1264475"/>
                <a:gd name="connsiteY1" fmla="*/ 1796 h 439117"/>
                <a:gd name="connsiteX2" fmla="*/ 2206 w 1264475"/>
                <a:gd name="connsiteY2" fmla="*/ 250274 h 439117"/>
                <a:gd name="connsiteX3" fmla="*/ 608493 w 1264475"/>
                <a:gd name="connsiteY3" fmla="*/ 429178 h 439117"/>
                <a:gd name="connsiteX4" fmla="*/ 1264475 w 1264475"/>
                <a:gd name="connsiteY4" fmla="*/ 439117 h 439117"/>
                <a:gd name="connsiteX5" fmla="*/ 1264475 w 1264475"/>
                <a:gd name="connsiteY5" fmla="*/ 369544 h 43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475" h="439117">
                  <a:moveTo>
                    <a:pt x="1264475" y="369544"/>
                  </a:moveTo>
                  <a:cubicBezTo>
                    <a:pt x="1145206" y="296657"/>
                    <a:pt x="759236" y="21674"/>
                    <a:pt x="548858" y="1796"/>
                  </a:cubicBezTo>
                  <a:cubicBezTo>
                    <a:pt x="338480" y="-18082"/>
                    <a:pt x="38649" y="131004"/>
                    <a:pt x="2206" y="250274"/>
                  </a:cubicBezTo>
                  <a:cubicBezTo>
                    <a:pt x="-34237" y="369544"/>
                    <a:pt x="389832" y="425865"/>
                    <a:pt x="608493" y="429178"/>
                  </a:cubicBezTo>
                  <a:lnTo>
                    <a:pt x="1264475" y="439117"/>
                  </a:lnTo>
                  <a:lnTo>
                    <a:pt x="1264475" y="369544"/>
                  </a:lnTo>
                  <a:close/>
                </a:path>
              </a:pathLst>
            </a:custGeom>
            <a:pattFill prst="pct50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3" name="Object 9">
            <a:extLst>
              <a:ext uri="{FF2B5EF4-FFF2-40B4-BE49-F238E27FC236}">
                <a16:creationId xmlns:a16="http://schemas.microsoft.com/office/drawing/2014/main" id="{D2734E81-6491-462C-957F-0E7E79063C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0611485"/>
              </p:ext>
            </p:extLst>
          </p:nvPr>
        </p:nvGraphicFramePr>
        <p:xfrm>
          <a:off x="8288340" y="2638379"/>
          <a:ext cx="534988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55320" imgH="228600" progId="Equation.DSMT4">
                  <p:embed/>
                </p:oleObj>
              </mc:Choice>
              <mc:Fallback>
                <p:oleObj name="Equation" r:id="rId7" imgW="355320" imgH="228600" progId="Equation.DSMT4">
                  <p:embed/>
                  <p:pic>
                    <p:nvPicPr>
                      <p:cNvPr id="13" name="Object 9">
                        <a:extLst>
                          <a:ext uri="{FF2B5EF4-FFF2-40B4-BE49-F238E27FC236}">
                            <a16:creationId xmlns:a16="http://schemas.microsoft.com/office/drawing/2014/main" id="{D2734E81-6491-462C-957F-0E7E79063C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8340" y="2638379"/>
                        <a:ext cx="534988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6849243"/>
      </p:ext>
    </p:extLst>
  </p:cSld>
  <p:clrMapOvr>
    <a:masterClrMapping/>
  </p:clrMapOvr>
</p:sld>
</file>

<file path=ppt/theme/theme1.xml><?xml version="1.0" encoding="utf-8"?>
<a:theme xmlns:a="http://schemas.openxmlformats.org/drawingml/2006/main" name="PP_Template_Style3_Tit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SC-Style2_Template_Wide.pptx" id="{3D0B0D97-259A-449B-8BFC-ECFBCEFB1062}" vid="{A7747E40-3A56-4F4B-B899-A672E231D991}"/>
    </a:ext>
  </a:extLst>
</a:theme>
</file>

<file path=ppt/theme/theme2.xml><?xml version="1.0" encoding="utf-8"?>
<a:theme xmlns:a="http://schemas.openxmlformats.org/drawingml/2006/main" name="Style2_Foo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SC-Style2_Template_Wide.pptx" id="{3D0B0D97-259A-449B-8BFC-ECFBCEFB1062}" vid="{9263BF56-27D3-47C2-A6DB-73643552863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USC-MFMS_Wide_Template</Template>
  <TotalTime>2882</TotalTime>
  <Words>3042</Words>
  <Application>Microsoft Office PowerPoint</Application>
  <PresentationFormat>Widescreen</PresentationFormat>
  <Paragraphs>653</Paragraphs>
  <Slides>66</Slides>
  <Notes>62</Notes>
  <HiddenSlides>2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8" baseType="lpstr">
      <vt:lpstr>Arial</vt:lpstr>
      <vt:lpstr>Calibri</vt:lpstr>
      <vt:lpstr>Cambria Math</vt:lpstr>
      <vt:lpstr>Charter</vt:lpstr>
      <vt:lpstr>georgia</vt:lpstr>
      <vt:lpstr>Google Sans</vt:lpstr>
      <vt:lpstr>Symbol</vt:lpstr>
      <vt:lpstr>Times New Roman</vt:lpstr>
      <vt:lpstr>Wingdings</vt:lpstr>
      <vt:lpstr>PP_Template_Style3_Title</vt:lpstr>
      <vt:lpstr>Style2_Footer</vt:lpstr>
      <vt:lpstr>Equation</vt:lpstr>
      <vt:lpstr>PRELIMINARY PROPULSION SIZING 1</vt:lpstr>
      <vt:lpstr>Are you on track for this course?</vt:lpstr>
      <vt:lpstr>Lecture Contents</vt:lpstr>
      <vt:lpstr>7.1 Introduction</vt:lpstr>
      <vt:lpstr>7.1 Introduction</vt:lpstr>
      <vt:lpstr>7.1 Introduction</vt:lpstr>
      <vt:lpstr>7.1 Introduction</vt:lpstr>
      <vt:lpstr>7.1 Introduction</vt:lpstr>
      <vt:lpstr>7.1 Introduction</vt:lpstr>
      <vt:lpstr>7.1 Introduction</vt:lpstr>
      <vt:lpstr>7.1 Introduction</vt:lpstr>
      <vt:lpstr>7.1 Introduction</vt:lpstr>
      <vt:lpstr>7.1 Introduction</vt:lpstr>
      <vt:lpstr>7.1 Introduction</vt:lpstr>
      <vt:lpstr>7.1 Introduction</vt:lpstr>
      <vt:lpstr>7.1 Introduction</vt:lpstr>
      <vt:lpstr>Lecture Contents</vt:lpstr>
      <vt:lpstr>7.2 Gas Generators</vt:lpstr>
      <vt:lpstr>7.2 Gas Generators</vt:lpstr>
      <vt:lpstr>Lecture Contents</vt:lpstr>
      <vt:lpstr>7.3 Gas Turbine Thermodynamics (Recap)</vt:lpstr>
      <vt:lpstr>7.3.1 Ideal Cycle</vt:lpstr>
      <vt:lpstr>7.3.1 Ideal Cycle</vt:lpstr>
      <vt:lpstr>7.3.1 Ideal Cycle</vt:lpstr>
      <vt:lpstr>7.3.2 Gas power &amp; Efficiency</vt:lpstr>
      <vt:lpstr>7.3.2 Gas power &amp; Efficiency</vt:lpstr>
      <vt:lpstr>7.3.2 Gas Power &amp; Efficiency</vt:lpstr>
      <vt:lpstr>7.3.3 Real Processes</vt:lpstr>
      <vt:lpstr>Lecture Contents</vt:lpstr>
      <vt:lpstr>7.4 Gas Turbine Classifications &amp; Configurations</vt:lpstr>
      <vt:lpstr>7.4 Gas Turbine Classifications &amp; Configurations</vt:lpstr>
      <vt:lpstr>7.4 Gas Turbine Classifications &amp; Configurations</vt:lpstr>
      <vt:lpstr>7.4 Gas Turbine Classifications &amp; Configurations</vt:lpstr>
      <vt:lpstr>7.4 Gas Turbine Classifications &amp; Configurations</vt:lpstr>
      <vt:lpstr>7.4 Gas Turbine Classifications &amp; Configurations</vt:lpstr>
      <vt:lpstr>7.4 Gas Turbine Classifications &amp; Configurations</vt:lpstr>
      <vt:lpstr>7.4 Gas Turbine Classifications &amp; Configurations</vt:lpstr>
      <vt:lpstr>7.4 Gas Turbine Classifications &amp; Configurations</vt:lpstr>
      <vt:lpstr>7.4 Gas Turbine Classifications &amp; Configurations</vt:lpstr>
      <vt:lpstr>7.4 Gas Turbine Classifications &amp; Configurations</vt:lpstr>
      <vt:lpstr>7.4 Gas Turbine Classifications &amp; Configurations</vt:lpstr>
      <vt:lpstr>7.4 Gas Turbine Classifications &amp; Configurations</vt:lpstr>
      <vt:lpstr>7.4 Gas Turbine Classifications &amp; Configurations</vt:lpstr>
      <vt:lpstr>7.4 Gas Turbine Classifications &amp; Configurations</vt:lpstr>
      <vt:lpstr>7.4 Gas Turbine Classifications &amp; Configurations</vt:lpstr>
      <vt:lpstr>7.4 Gas Turbine Classifications &amp; Configurations</vt:lpstr>
      <vt:lpstr>7.4 Gas Turbine Classifications &amp; Configurations</vt:lpstr>
      <vt:lpstr>7.4 Gas Turbine Classifications &amp; Configurations</vt:lpstr>
      <vt:lpstr>7.4 Gas Turbine Classifications &amp; Configurations</vt:lpstr>
      <vt:lpstr>7.4 Gas Turbine Classifications &amp; Configurations</vt:lpstr>
      <vt:lpstr>7.4 Gas Turbine Classifications &amp; Configurations</vt:lpstr>
      <vt:lpstr>7.4 Gas Turbine Classifications &amp; Configurations</vt:lpstr>
      <vt:lpstr>7.4 Gas Turbine Classifications &amp; Configurations</vt:lpstr>
      <vt:lpstr>7.4 Gas Turbine Classifications &amp; Configurations</vt:lpstr>
      <vt:lpstr>Lecture Contents</vt:lpstr>
      <vt:lpstr>7.4 Gas Turbine Classifications &amp; Configurations</vt:lpstr>
      <vt:lpstr>7.5 Governing Equations of Gas Turbines</vt:lpstr>
      <vt:lpstr>7.5 Governing Equations of Gas Turbines</vt:lpstr>
      <vt:lpstr>7.5 Governing Equations of Gas Turbines</vt:lpstr>
      <vt:lpstr>7.5 Governing Equations of Gas Turbines</vt:lpstr>
      <vt:lpstr>7.5 Governing Equations of Gas Turbines</vt:lpstr>
      <vt:lpstr>7.5 Governing Equations of Gas Turbines</vt:lpstr>
      <vt:lpstr>7.5 Governing Equations of Gas Turbines</vt:lpstr>
      <vt:lpstr>7.5 Governing Equations of Gas Turbines</vt:lpstr>
      <vt:lpstr>7.5 Governing Equations of Gas Turbines</vt:lpstr>
      <vt:lpstr>PRELIMINARY PROPULSION SIZING 1</vt:lpstr>
    </vt:vector>
  </TitlesOfParts>
  <Company>University of South Carolina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[Lecture Topic Title] Lecture [#] [Instructor Name]</dc:title>
  <dc:creator>Jaspreet Pandher</dc:creator>
  <cp:lastModifiedBy>De Backer, Wout</cp:lastModifiedBy>
  <cp:revision>222</cp:revision>
  <dcterms:created xsi:type="dcterms:W3CDTF">2019-08-09T12:15:29Z</dcterms:created>
  <dcterms:modified xsi:type="dcterms:W3CDTF">2024-09-19T15:31:31Z</dcterms:modified>
</cp:coreProperties>
</file>